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5"/>
  </p:notesMasterIdLst>
  <p:sldIdLst>
    <p:sldId id="291" r:id="rId2"/>
    <p:sldId id="256" r:id="rId3"/>
    <p:sldId id="275" r:id="rId4"/>
    <p:sldId id="276" r:id="rId5"/>
    <p:sldId id="298" r:id="rId6"/>
    <p:sldId id="299" r:id="rId7"/>
    <p:sldId id="279" r:id="rId8"/>
    <p:sldId id="280" r:id="rId9"/>
    <p:sldId id="278" r:id="rId10"/>
    <p:sldId id="289" r:id="rId11"/>
    <p:sldId id="301" r:id="rId12"/>
    <p:sldId id="290" r:id="rId13"/>
    <p:sldId id="307" r:id="rId14"/>
    <p:sldId id="302" r:id="rId15"/>
    <p:sldId id="304" r:id="rId16"/>
    <p:sldId id="305" r:id="rId17"/>
    <p:sldId id="293" r:id="rId18"/>
    <p:sldId id="281" r:id="rId19"/>
    <p:sldId id="296" r:id="rId20"/>
    <p:sldId id="292" r:id="rId21"/>
    <p:sldId id="306" r:id="rId22"/>
    <p:sldId id="295" r:id="rId23"/>
    <p:sldId id="294" r:id="rId24"/>
  </p:sldIdLst>
  <p:sldSz cx="9144000" cy="6858000" type="screen4x3"/>
  <p:notesSz cx="6888163" cy="10020300"/>
  <p:defaultTextStyle>
    <a:defPPr>
      <a:defRPr lang="id-ID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99FF33"/>
    <a:srgbClr val="0000FF"/>
    <a:srgbClr val="3333FF"/>
    <a:srgbClr val="0000CC"/>
    <a:srgbClr val="66FFCC"/>
    <a:srgbClr val="FFFFFF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7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2075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2662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5008563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759325"/>
            <a:ext cx="5510213" cy="451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d-ID" noProof="0" smtClean="0"/>
              <a:t>Click to edit Master text styles</a:t>
            </a:r>
          </a:p>
          <a:p>
            <a:pPr lvl="1"/>
            <a:r>
              <a:rPr lang="id-ID" noProof="0" smtClean="0"/>
              <a:t>Second level</a:t>
            </a:r>
          </a:p>
          <a:p>
            <a:pPr lvl="2"/>
            <a:r>
              <a:rPr lang="id-ID" noProof="0" smtClean="0"/>
              <a:t>Third level</a:t>
            </a:r>
          </a:p>
          <a:p>
            <a:pPr lvl="3"/>
            <a:r>
              <a:rPr lang="id-ID" noProof="0" smtClean="0"/>
              <a:t>Fourth level</a:t>
            </a:r>
          </a:p>
          <a:p>
            <a:pPr lvl="4"/>
            <a:r>
              <a:rPr lang="id-ID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7063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fld id="{E4CBD4AB-E119-4E9C-B808-5D0F9F18BD70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60211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05200" y="2438400"/>
            <a:ext cx="5257800" cy="914400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05200" y="3276600"/>
            <a:ext cx="5257800" cy="7493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effectLst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D2078-CA81-4CDD-9155-768BF0A341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009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97067-5DC3-4B0F-917A-A9B06E5D98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93726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19240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56197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86301-AD63-4D63-99B4-D99079C5B8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09741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45B4A-6B8F-4BED-964C-69AEEE283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387597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69A79-DB27-41C2-928A-A31B75BFD3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382516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76400"/>
            <a:ext cx="37719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676400"/>
            <a:ext cx="37719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A95A8-4A94-4EB5-8E55-78A87AF4A5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2218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2CA9E-EBF2-4F69-A60B-5EBB50C167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91556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8BDB3-8709-4AD3-A478-926FFE6370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962019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FD793-8939-435A-8B97-813050761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006060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16088-4786-4733-8E16-923C2D98D2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95635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C38CF-C870-4207-9008-A43587CFC4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984355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7696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76400"/>
            <a:ext cx="7696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64F781C5-84F6-4E1C-A16F-9E96D2AF9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76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ransition spd="slow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jabar.muhammadiyah.or.id/" TargetMode="External"/><Relationship Id="rId2" Type="http://schemas.openxmlformats.org/officeDocument/2006/relationships/hyperlink" Target="file:///D:\2.%20BAPEL%20DAPENSIMU\2.%20PRESENTASI\form\2.%20KEPESERTAAN%20PEGAWAI%2055%20ribu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file:///D:\2.%20BAPEL%20DAPENSIMU\2.%20PRESENTASI\form\3.1.%20FORM%20PENDAFTARAN%20PESERTA%20AUM.xls" TargetMode="External"/><Relationship Id="rId2" Type="http://schemas.openxmlformats.org/officeDocument/2006/relationships/hyperlink" Target="file:///D:\2.%20BAPEL%20DAPENSIMU\2.%20PRESENTASI\form\3.%20KEPESERTAAN%20AUM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jabar.muhammadiyah.or.id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file:///D:\2.%20BAPEL%20DAPENSIMU\2.%20PRESENTASI\form\8.%20KEPESERTAAN%20PWM-PDM%20PCM%20UNTUK%20PIMPINAN.pdf" TargetMode="External"/><Relationship Id="rId2" Type="http://schemas.openxmlformats.org/officeDocument/2006/relationships/hyperlink" Target="file:///D:\2.%20BAPEL%20DAPENSIMU\2.%20PRESENTASI\form\7.%20KEPESERTAAN%20PIMPINAN%20PWM-PDM-PCM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jabar.muhammadiyah.or.id/" TargetMode="External"/><Relationship Id="rId4" Type="http://schemas.openxmlformats.org/officeDocument/2006/relationships/hyperlink" Target="file:///D:\2.%20BAPEL%20DAPENSIMU\2.%20PRESENTASI\form\8.1.%20FORM%20PENDAFTARAN%20PESERTA%20PIMPINAN%20PWM-PDM-PCM.xl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plk.bri.co.id/PORTAL-DPLK/" TargetMode="External"/><Relationship Id="rId2" Type="http://schemas.openxmlformats.org/officeDocument/2006/relationships/hyperlink" Target="file:///D:\2.%20BAPEL%20DAPENSIMU\2.%20PRESENTASI\form\KARTU%20DPLK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../BRI%20-%20DPLK%20BRI/DPLK%20BRI%20-%20DAPENSYMU.ppt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file:///D:\2.%20BAPEL%20DAPENSIMU\BRI%20-%20DPLK%20BRI\01.%20MoU%20BRI%20-%20PWM.pdf" TargetMode="External"/><Relationship Id="rId2" Type="http://schemas.openxmlformats.org/officeDocument/2006/relationships/hyperlink" Target="file:///D:\2.%20BAPEL%20DAPENSIMU\BRI%20-%20DPLK%20BRI\BRI%20COMPRES\02.%20PKS%20BRI%20-%20PWM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1720" y="332656"/>
            <a:ext cx="4824536" cy="646331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MASALAH KITA</a:t>
            </a:r>
            <a:endParaRPr lang="id-ID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98450" y="1431925"/>
            <a:ext cx="8640763" cy="3846513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66700" indent="-2667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>
              <a:defRPr/>
            </a:pPr>
            <a:r>
              <a:rPr lang="id-ID" sz="2000" b="1" dirty="0" smtClean="0">
                <a:solidFill>
                  <a:schemeClr val="bg2"/>
                </a:solidFill>
              </a:rPr>
              <a:t>ORANG BEKERJA DI AUM SESUAI BIDANG ILMU DAN KEAHLIAN</a:t>
            </a:r>
          </a:p>
          <a:p>
            <a:pPr marL="0" indent="0" algn="ctr">
              <a:defRPr/>
            </a:pPr>
            <a:endParaRPr lang="id-ID" sz="800" b="1" dirty="0" smtClean="0">
              <a:solidFill>
                <a:schemeClr val="bg2"/>
              </a:solidFill>
            </a:endParaRPr>
          </a:p>
          <a:p>
            <a:pPr marL="0" indent="0" algn="ctr">
              <a:defRPr/>
            </a:pPr>
            <a:r>
              <a:rPr lang="id-ID" sz="2000" b="1" dirty="0" smtClean="0">
                <a:solidFill>
                  <a:schemeClr val="bg2"/>
                </a:solidFill>
              </a:rPr>
              <a:t>PEGAWAI BERAKHIR MASA KERJANYA MAKSIMAL USIA 58 TAHUN</a:t>
            </a:r>
          </a:p>
          <a:p>
            <a:pPr marL="0" indent="0" algn="ctr">
              <a:defRPr/>
            </a:pPr>
            <a:endParaRPr lang="id-ID" sz="800" b="1" dirty="0" smtClean="0">
              <a:solidFill>
                <a:schemeClr val="bg2"/>
              </a:solidFill>
            </a:endParaRPr>
          </a:p>
          <a:p>
            <a:pPr marL="0" indent="0" algn="ctr">
              <a:defRPr/>
            </a:pPr>
            <a:r>
              <a:rPr lang="id-ID" sz="2000" b="1" dirty="0" smtClean="0">
                <a:solidFill>
                  <a:schemeClr val="bg2"/>
                </a:solidFill>
              </a:rPr>
              <a:t>PASCA PEGAWAI BERAKHIR MASA KERJANYA </a:t>
            </a:r>
          </a:p>
          <a:p>
            <a:pPr marL="0" indent="0" algn="ctr">
              <a:defRPr/>
            </a:pPr>
            <a:r>
              <a:rPr lang="id-ID" sz="2000" b="1" dirty="0" smtClean="0">
                <a:solidFill>
                  <a:schemeClr val="bg2"/>
                </a:solidFill>
              </a:rPr>
              <a:t>TIMBUL KEWAJIBAN BAGI AUM UNTUK MEMBERI PESANGGON &amp; PENGHARGAAN SESUAI KEPMEN NAKER  NO. 150/MEN/2000 DAN </a:t>
            </a:r>
          </a:p>
          <a:p>
            <a:pPr marL="0" indent="0" algn="ctr">
              <a:defRPr/>
            </a:pPr>
            <a:r>
              <a:rPr lang="id-ID" sz="2000" b="1" dirty="0" smtClean="0">
                <a:solidFill>
                  <a:schemeClr val="bg2"/>
                </a:solidFill>
              </a:rPr>
              <a:t>UUK NO. 13/2003</a:t>
            </a:r>
          </a:p>
          <a:p>
            <a:pPr marL="0" indent="0" algn="ctr">
              <a:defRPr/>
            </a:pPr>
            <a:endParaRPr lang="id-ID" sz="800" b="1" dirty="0" smtClean="0">
              <a:solidFill>
                <a:schemeClr val="bg2"/>
              </a:solidFill>
            </a:endParaRPr>
          </a:p>
          <a:p>
            <a:pPr marL="0" indent="0" algn="ctr">
              <a:defRPr/>
            </a:pPr>
            <a:r>
              <a:rPr lang="id-ID" sz="2000" b="1" dirty="0" smtClean="0">
                <a:solidFill>
                  <a:schemeClr val="bg2"/>
                </a:solidFill>
              </a:rPr>
              <a:t>SIKAP DAN </a:t>
            </a:r>
            <a:r>
              <a:rPr lang="id-ID" sz="2000" b="1" smtClean="0">
                <a:solidFill>
                  <a:schemeClr val="bg2"/>
                </a:solidFill>
              </a:rPr>
              <a:t>TINDAKAN AUM &amp; PERSYARIKATAN </a:t>
            </a:r>
            <a:r>
              <a:rPr lang="id-ID" sz="2000" b="1" dirty="0" smtClean="0">
                <a:solidFill>
                  <a:schemeClr val="bg2"/>
                </a:solidFill>
              </a:rPr>
              <a:t>:</a:t>
            </a:r>
          </a:p>
          <a:p>
            <a:pPr algn="ctr">
              <a:buFontTx/>
              <a:buAutoNum type="arabicPeriod"/>
              <a:defRPr/>
            </a:pPr>
            <a:r>
              <a:rPr lang="id-ID" sz="2000" b="1" dirty="0" smtClean="0">
                <a:solidFill>
                  <a:schemeClr val="bg2"/>
                </a:solidFill>
              </a:rPr>
              <a:t>PENYIAPKAN KEUANGAN DAN MEMBAYARKANNYA</a:t>
            </a:r>
          </a:p>
          <a:p>
            <a:pPr algn="ctr">
              <a:buFontTx/>
              <a:buAutoNum type="arabicPeriod"/>
              <a:defRPr/>
            </a:pPr>
            <a:r>
              <a:rPr lang="id-ID" sz="2000" b="1" dirty="0" smtClean="0">
                <a:solidFill>
                  <a:schemeClr val="bg2"/>
                </a:solidFill>
              </a:rPr>
              <a:t>MENYIAPKAN KEUANGAN ALAKADARNYA</a:t>
            </a:r>
          </a:p>
          <a:p>
            <a:pPr algn="ctr">
              <a:buFontTx/>
              <a:buAutoNum type="arabicPeriod"/>
              <a:defRPr/>
            </a:pPr>
            <a:r>
              <a:rPr lang="id-ID" sz="2000" b="1" dirty="0" smtClean="0">
                <a:solidFill>
                  <a:schemeClr val="bg2"/>
                </a:solidFill>
              </a:rPr>
              <a:t>MENGURUT DADA KARENA BELUM TERALOKASI</a:t>
            </a:r>
          </a:p>
          <a:p>
            <a:pPr algn="ctr">
              <a:buFontTx/>
              <a:buAutoNum type="arabicPeriod"/>
              <a:defRPr/>
            </a:pPr>
            <a:r>
              <a:rPr lang="id-ID" sz="2000" b="1" dirty="0" smtClean="0">
                <a:solidFill>
                  <a:schemeClr val="bg2"/>
                </a:solidFill>
              </a:rPr>
              <a:t>UCAPAN TERIMA KASIH MELALUI SERTIFIKAT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2913" y="5445125"/>
            <a:ext cx="8370887" cy="1016000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2000" b="1" dirty="0"/>
              <a:t>JAWABAN DARI KONDISI DIATAS :</a:t>
            </a:r>
          </a:p>
          <a:p>
            <a:pPr marL="901700" indent="-901700" algn="ctr">
              <a:tabLst>
                <a:tab pos="812800" algn="l"/>
              </a:tabLst>
              <a:defRPr/>
            </a:pPr>
            <a:r>
              <a:rPr lang="id-ID" sz="2000" b="1" dirty="0"/>
              <a:t>Bersama-sama Membangun dan Menyiapkan Keuangan Pada DaPenSyMu Jawa Barat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000" smtClean="0">
                <a:latin typeface="Arial Rounded MT Bold" pitchFamily="34" charset="0"/>
              </a:rPr>
              <a:t>MANAJEMEN IURAN</a:t>
            </a:r>
            <a:endParaRPr lang="en-US" sz="4000" smtClean="0">
              <a:latin typeface="Arial Rounded MT Bold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9388" y="1484313"/>
            <a:ext cx="8785225" cy="5373687"/>
          </a:xfrm>
          <a:solidFill>
            <a:schemeClr val="tx2"/>
          </a:solidFill>
        </p:spPr>
        <p:txBody>
          <a:bodyPr/>
          <a:lstStyle/>
          <a:p>
            <a:pPr algn="just">
              <a:buFont typeface="Wingdings" pitchFamily="2" charset="2"/>
              <a:buNone/>
              <a:defRPr/>
            </a:pPr>
            <a:r>
              <a:rPr lang="en-US" sz="2200" dirty="0" smtClean="0"/>
              <a:t>1.</a:t>
            </a:r>
            <a:r>
              <a:rPr lang="id-ID" sz="2200" dirty="0" smtClean="0"/>
              <a:t>	</a:t>
            </a:r>
            <a:r>
              <a:rPr lang="id-ID" sz="2200" dirty="0" smtClean="0">
                <a:latin typeface="+mj-lt"/>
              </a:rPr>
              <a:t>Iuran</a:t>
            </a:r>
            <a:r>
              <a:rPr lang="en-US" sz="2200" dirty="0" smtClean="0">
                <a:latin typeface="+mj-lt"/>
              </a:rPr>
              <a:t> </a:t>
            </a:r>
            <a:r>
              <a:rPr lang="id-ID" sz="2200" dirty="0" smtClean="0">
                <a:latin typeface="+mj-lt"/>
              </a:rPr>
              <a:t>P</a:t>
            </a:r>
            <a:r>
              <a:rPr lang="en-US" sz="2200" dirty="0" err="1" smtClean="0">
                <a:latin typeface="+mj-lt"/>
              </a:rPr>
              <a:t>eserta</a:t>
            </a:r>
            <a:r>
              <a:rPr lang="en-US" sz="2200" dirty="0" smtClean="0">
                <a:latin typeface="+mj-lt"/>
              </a:rPr>
              <a:t> R</a:t>
            </a:r>
            <a:r>
              <a:rPr lang="id-ID" sz="2200" dirty="0" smtClean="0">
                <a:latin typeface="+mj-lt"/>
              </a:rPr>
              <a:t>p.</a:t>
            </a:r>
            <a:r>
              <a:rPr lang="en-US" sz="2200" dirty="0" smtClean="0">
                <a:latin typeface="+mj-lt"/>
              </a:rPr>
              <a:t> 5</a:t>
            </a:r>
            <a:r>
              <a:rPr lang="id-ID" sz="2200" dirty="0" smtClean="0">
                <a:latin typeface="+mj-lt"/>
              </a:rPr>
              <a:t>0</a:t>
            </a:r>
            <a:r>
              <a:rPr lang="en-US" sz="2200" dirty="0" smtClean="0">
                <a:latin typeface="+mj-lt"/>
              </a:rPr>
              <a:t>.000 </a:t>
            </a:r>
            <a:r>
              <a:rPr lang="id-ID" sz="2200" dirty="0" smtClean="0">
                <a:latin typeface="+mj-lt"/>
              </a:rPr>
              <a:t>oleh DPLK BRI di investasikan ke berbagai instrumen investasi (</a:t>
            </a:r>
            <a:r>
              <a:rPr lang="en-US" sz="2200" dirty="0" err="1" smtClean="0">
                <a:latin typeface="+mj-lt"/>
              </a:rPr>
              <a:t>Deposito</a:t>
            </a:r>
            <a:r>
              <a:rPr lang="en-US" sz="2200" dirty="0" smtClean="0">
                <a:latin typeface="+mj-lt"/>
              </a:rPr>
              <a:t>, SBI, </a:t>
            </a:r>
            <a:r>
              <a:rPr lang="en-US" sz="2200" dirty="0" err="1" smtClean="0">
                <a:latin typeface="+mj-lt"/>
              </a:rPr>
              <a:t>Obligasi</a:t>
            </a:r>
            <a:r>
              <a:rPr lang="en-US" sz="2200" dirty="0" smtClean="0">
                <a:latin typeface="+mj-lt"/>
              </a:rPr>
              <a:t> J</a:t>
            </a:r>
            <a:r>
              <a:rPr lang="id-ID" sz="2200" dirty="0" smtClean="0">
                <a:latin typeface="+mj-lt"/>
              </a:rPr>
              <a:t>K, </a:t>
            </a:r>
            <a:r>
              <a:rPr lang="en-US" sz="2200" dirty="0" err="1" smtClean="0">
                <a:latin typeface="+mj-lt"/>
              </a:rPr>
              <a:t>Sukuk</a:t>
            </a:r>
            <a:r>
              <a:rPr lang="en-US" sz="2200" dirty="0" smtClean="0">
                <a:latin typeface="+mj-lt"/>
              </a:rPr>
              <a:t>, SBN, </a:t>
            </a:r>
            <a:r>
              <a:rPr lang="en-US" sz="2200" dirty="0" err="1" smtClean="0">
                <a:latin typeface="+mj-lt"/>
              </a:rPr>
              <a:t>Obligasi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pada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korporasi</a:t>
            </a:r>
            <a:r>
              <a:rPr lang="en-US" sz="2200" dirty="0" smtClean="0">
                <a:latin typeface="+mj-lt"/>
              </a:rPr>
              <a:t> BUMN &amp; </a:t>
            </a:r>
            <a:r>
              <a:rPr lang="en-US" sz="2200" dirty="0" err="1" smtClean="0">
                <a:latin typeface="+mj-lt"/>
              </a:rPr>
              <a:t>Swasta</a:t>
            </a:r>
            <a:r>
              <a:rPr lang="id-ID" sz="2200" dirty="0" smtClean="0">
                <a:latin typeface="+mj-lt"/>
              </a:rPr>
              <a:t>, </a:t>
            </a:r>
            <a:r>
              <a:rPr lang="en-US" sz="2200" dirty="0" err="1" smtClean="0">
                <a:latin typeface="+mj-lt"/>
              </a:rPr>
              <a:t>Reksadana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Saham</a:t>
            </a:r>
            <a:r>
              <a:rPr lang="en-US" sz="2200" dirty="0" smtClean="0">
                <a:latin typeface="+mj-lt"/>
              </a:rPr>
              <a:t>/</a:t>
            </a:r>
            <a:r>
              <a:rPr lang="en-US" sz="2200" dirty="0" err="1" smtClean="0">
                <a:latin typeface="+mj-lt"/>
              </a:rPr>
              <a:t>Saham</a:t>
            </a:r>
            <a:r>
              <a:rPr lang="id-ID" sz="2200" dirty="0" smtClean="0">
                <a:latin typeface="+mj-lt"/>
              </a:rPr>
              <a:t>, DPLK BRI Kombinasi, </a:t>
            </a:r>
            <a:r>
              <a:rPr lang="en-US" sz="2200" dirty="0" err="1" smtClean="0">
                <a:latin typeface="+mj-lt"/>
              </a:rPr>
              <a:t>Deposito</a:t>
            </a:r>
            <a:r>
              <a:rPr lang="en-US" sz="2200" dirty="0" smtClean="0">
                <a:latin typeface="+mj-lt"/>
              </a:rPr>
              <a:t> Bank</a:t>
            </a:r>
            <a:r>
              <a:rPr lang="id-ID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Syariah</a:t>
            </a:r>
            <a:r>
              <a:rPr lang="en-US" sz="2200" dirty="0" smtClean="0">
                <a:latin typeface="+mj-lt"/>
              </a:rPr>
              <a:t>, SBI </a:t>
            </a:r>
            <a:r>
              <a:rPr lang="en-US" sz="2200" dirty="0" err="1" smtClean="0">
                <a:latin typeface="+mj-lt"/>
              </a:rPr>
              <a:t>Syariah</a:t>
            </a:r>
            <a:r>
              <a:rPr lang="en-US" sz="2200" dirty="0" smtClean="0">
                <a:latin typeface="+mj-lt"/>
              </a:rPr>
              <a:t>, </a:t>
            </a:r>
            <a:r>
              <a:rPr lang="en-US" sz="2200" dirty="0" err="1" smtClean="0">
                <a:latin typeface="+mj-lt"/>
              </a:rPr>
              <a:t>Sukuk</a:t>
            </a:r>
            <a:r>
              <a:rPr lang="en-US" sz="2200" dirty="0" smtClean="0">
                <a:latin typeface="+mj-lt"/>
              </a:rPr>
              <a:t> J</a:t>
            </a:r>
            <a:r>
              <a:rPr lang="id-ID" sz="2200" dirty="0" smtClean="0">
                <a:latin typeface="+mj-lt"/>
              </a:rPr>
              <a:t>K, </a:t>
            </a:r>
            <a:r>
              <a:rPr lang="en-US" sz="2200" dirty="0" err="1" smtClean="0">
                <a:latin typeface="+mj-lt"/>
              </a:rPr>
              <a:t>Kombinasi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antara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Efek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Pada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Pasar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Uang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Syariah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Surat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Utang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Syariah</a:t>
            </a:r>
            <a:r>
              <a:rPr lang="en-US" sz="2200" dirty="0">
                <a:latin typeface="+mj-lt"/>
              </a:rPr>
              <a:t> /</a:t>
            </a:r>
            <a:r>
              <a:rPr lang="en-US" sz="2200" dirty="0" err="1">
                <a:latin typeface="+mj-lt"/>
              </a:rPr>
              <a:t>Sukuk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 smtClean="0">
                <a:latin typeface="+mj-lt"/>
              </a:rPr>
              <a:t>dan</a:t>
            </a:r>
            <a:r>
              <a:rPr lang="id-ID" sz="2200" dirty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Saham</a:t>
            </a:r>
            <a:r>
              <a:rPr lang="en-US" sz="2200" dirty="0" smtClean="0">
                <a:latin typeface="+mj-lt"/>
              </a:rPr>
              <a:t>/</a:t>
            </a:r>
            <a:r>
              <a:rPr lang="en-US" sz="2200" dirty="0" err="1" smtClean="0">
                <a:latin typeface="+mj-lt"/>
              </a:rPr>
              <a:t>Reksadana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Saham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Syariah</a:t>
            </a:r>
            <a:r>
              <a:rPr lang="id-ID" sz="2200" dirty="0" smtClean="0">
                <a:latin typeface="+mj-lt"/>
              </a:rPr>
              <a:t>)</a:t>
            </a:r>
            <a:r>
              <a:rPr lang="en-US" sz="2200" dirty="0" smtClean="0">
                <a:latin typeface="+mj-lt"/>
              </a:rPr>
              <a:t>.</a:t>
            </a:r>
            <a:endParaRPr lang="id-ID" sz="2200" dirty="0" smtClean="0">
              <a:latin typeface="+mj-lt"/>
            </a:endParaRPr>
          </a:p>
          <a:p>
            <a:pPr algn="just">
              <a:buFont typeface="Wingdings" pitchFamily="2" charset="2"/>
              <a:buNone/>
              <a:defRPr/>
            </a:pPr>
            <a:r>
              <a:rPr lang="id-ID" sz="2200" dirty="0" smtClean="0">
                <a:latin typeface="+mj-lt"/>
              </a:rPr>
              <a:t>2. </a:t>
            </a:r>
            <a:r>
              <a:rPr lang="id-ID" sz="2200" dirty="0" smtClean="0"/>
              <a:t>Iuran Simpanan Dana Tali Kasih </a:t>
            </a:r>
            <a:r>
              <a:rPr lang="id-ID" sz="2200" dirty="0"/>
              <a:t>Rp. 2.000,- </a:t>
            </a:r>
            <a:r>
              <a:rPr lang="id-ID" sz="2200" dirty="0" smtClean="0"/>
              <a:t>oleh DaPenSyMu </a:t>
            </a:r>
            <a:r>
              <a:rPr lang="id-ID" sz="2200" dirty="0"/>
              <a:t>di investasikan ke berbagai instrumen investasi </a:t>
            </a:r>
            <a:r>
              <a:rPr lang="id-ID" sz="2200" dirty="0" smtClean="0"/>
              <a:t>BRI.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id-ID" sz="2200" dirty="0" smtClean="0"/>
              <a:t>3</a:t>
            </a:r>
            <a:r>
              <a:rPr lang="en-US" sz="2200" dirty="0" smtClean="0"/>
              <a:t>.</a:t>
            </a:r>
            <a:r>
              <a:rPr lang="id-ID" sz="2200" dirty="0"/>
              <a:t>	</a:t>
            </a:r>
            <a:r>
              <a:rPr lang="id-ID" sz="2200" dirty="0" smtClean="0"/>
              <a:t>Iuran</a:t>
            </a:r>
            <a:r>
              <a:rPr lang="en-US" sz="2200" dirty="0" smtClean="0"/>
              <a:t> </a:t>
            </a:r>
            <a:r>
              <a:rPr lang="id-ID" sz="2200" dirty="0" smtClean="0"/>
              <a:t>AUM / Pemberi Kerja</a:t>
            </a:r>
            <a:r>
              <a:rPr lang="en-US" sz="2200" dirty="0" smtClean="0"/>
              <a:t> </a:t>
            </a:r>
            <a:r>
              <a:rPr lang="en-US" sz="2200" dirty="0"/>
              <a:t>R</a:t>
            </a:r>
            <a:r>
              <a:rPr lang="id-ID" sz="2200" dirty="0"/>
              <a:t>p.</a:t>
            </a:r>
            <a:r>
              <a:rPr lang="en-US" sz="2200" dirty="0"/>
              <a:t> </a:t>
            </a:r>
            <a:r>
              <a:rPr lang="en-US" sz="2200" dirty="0" smtClean="0"/>
              <a:t>3</a:t>
            </a:r>
            <a:r>
              <a:rPr lang="id-ID" sz="2200" dirty="0" smtClean="0"/>
              <a:t>0</a:t>
            </a:r>
            <a:r>
              <a:rPr lang="en-US" sz="2200" dirty="0" smtClean="0"/>
              <a:t>.000 </a:t>
            </a:r>
            <a:r>
              <a:rPr lang="id-ID" sz="2200" dirty="0"/>
              <a:t>oleh DaPenSyMu di investasikan ke berbagai instrumen investasi </a:t>
            </a:r>
            <a:r>
              <a:rPr lang="id-ID" sz="2200" dirty="0" smtClean="0"/>
              <a:t>BRI.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id-ID" sz="2200" dirty="0" smtClean="0"/>
              <a:t>4. </a:t>
            </a:r>
            <a:r>
              <a:rPr lang="id-ID" sz="2200" dirty="0"/>
              <a:t>Administrasi Kepesertaan </a:t>
            </a:r>
            <a:r>
              <a:rPr lang="id-ID" sz="2200" dirty="0" smtClean="0"/>
              <a:t>Rp</a:t>
            </a:r>
            <a:r>
              <a:rPr lang="id-ID" sz="2200" dirty="0"/>
              <a:t>. </a:t>
            </a:r>
            <a:r>
              <a:rPr lang="id-ID" sz="2200" dirty="0" smtClean="0"/>
              <a:t>1.000,- dari Pegawai / Peserta dan Rp. 3.000,- dari </a:t>
            </a:r>
            <a:r>
              <a:rPr lang="id-ID" sz="2200" dirty="0"/>
              <a:t>AUM / Pemberi Kerja </a:t>
            </a:r>
            <a:r>
              <a:rPr lang="id-ID" sz="2200" dirty="0" smtClean="0"/>
              <a:t>dipergunakan sebagai biaya operasional DaPenSyMu setiap bulan.</a:t>
            </a:r>
            <a:r>
              <a:rPr lang="en-US" sz="2200" dirty="0" smtClean="0"/>
              <a:t> </a:t>
            </a:r>
            <a:endParaRPr lang="id-ID" sz="2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8050213" cy="1066800"/>
          </a:xfrm>
        </p:spPr>
        <p:txBody>
          <a:bodyPr/>
          <a:lstStyle/>
          <a:p>
            <a:r>
              <a:rPr lang="id-ID" sz="3200" smtClean="0">
                <a:latin typeface="Arial Rounded MT Bold" pitchFamily="34" charset="0"/>
              </a:rPr>
              <a:t>MASALAH  KETIDAK MUNGKINAN BERGABUNG DI DaPenSyMu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414463"/>
            <a:ext cx="8569325" cy="1511300"/>
          </a:xfrm>
          <a:solidFill>
            <a:schemeClr val="tx2"/>
          </a:solidFill>
        </p:spPr>
        <p:txBody>
          <a:bodyPr/>
          <a:lstStyle/>
          <a:p>
            <a:pPr marL="266700" indent="-266700" algn="just">
              <a:buFont typeface="Wingdings" pitchFamily="2" charset="2"/>
              <a:buNone/>
            </a:pPr>
            <a:r>
              <a:rPr lang="id-ID" sz="2000" smtClean="0">
                <a:effectLst/>
                <a:latin typeface="Arial Rounded MT Bold" pitchFamily="34" charset="0"/>
              </a:rPr>
              <a:t>1. Sudah mendaftar di BPJS Ketenagakerjaan.</a:t>
            </a:r>
          </a:p>
          <a:p>
            <a:pPr marL="266700" indent="-266700" algn="just">
              <a:buFont typeface="Wingdings" pitchFamily="2" charset="2"/>
              <a:buNone/>
            </a:pPr>
            <a:r>
              <a:rPr lang="id-ID" sz="2000" smtClean="0">
                <a:effectLst/>
                <a:latin typeface="Arial Rounded MT Bold" pitchFamily="34" charset="0"/>
              </a:rPr>
              <a:t>2.	Gaji Pegawai Kecil Non UMR dan banyak potongan.</a:t>
            </a:r>
          </a:p>
          <a:p>
            <a:pPr marL="266700" indent="-266700" algn="just">
              <a:buFont typeface="Wingdings" pitchFamily="2" charset="2"/>
              <a:buNone/>
            </a:pPr>
            <a:r>
              <a:rPr lang="id-ID" sz="2000" smtClean="0">
                <a:effectLst/>
                <a:latin typeface="Arial Rounded MT Bold" pitchFamily="34" charset="0"/>
              </a:rPr>
              <a:t>3.	Bayaran Iuran / Gaji berbasis Dana BOS 3 bulan sekali.</a:t>
            </a:r>
          </a:p>
          <a:p>
            <a:pPr marL="266700" indent="-266700" algn="just">
              <a:buFont typeface="Wingdings" pitchFamily="2" charset="2"/>
              <a:buNone/>
            </a:pPr>
            <a:r>
              <a:rPr lang="id-ID" sz="2000" smtClean="0">
                <a:effectLst/>
                <a:latin typeface="Arial Rounded MT Bold" pitchFamily="34" charset="0"/>
              </a:rPr>
              <a:t>4. Ah tidak mungkin karena keuangan AUM kecil.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23850" y="2925763"/>
            <a:ext cx="8569325" cy="38163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6700" indent="-2667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20000"/>
              </a:spcBef>
              <a:buClr>
                <a:srgbClr val="FFCC00"/>
              </a:buClr>
              <a:buSzPct val="75000"/>
              <a:buFont typeface="Wingdings" pitchFamily="2" charset="2"/>
              <a:buNone/>
              <a:defRPr/>
            </a:pPr>
            <a:r>
              <a:rPr kumimoji="1" lang="id-ID" sz="1800" dirty="0" smtClean="0">
                <a:solidFill>
                  <a:schemeClr val="bg2"/>
                </a:solidFill>
                <a:latin typeface="Arial Rounded MT Bold" pitchFamily="34" charset="0"/>
              </a:rPr>
              <a:t>JAWABANNYA :</a:t>
            </a:r>
          </a:p>
          <a:p>
            <a:pPr algn="just">
              <a:spcBef>
                <a:spcPct val="20000"/>
              </a:spcBef>
              <a:buClr>
                <a:srgbClr val="FFCC00"/>
              </a:buClr>
              <a:buSzPct val="75000"/>
              <a:defRPr/>
            </a:pPr>
            <a:r>
              <a:rPr kumimoji="1" lang="id-ID" sz="1800" dirty="0" smtClean="0">
                <a:solidFill>
                  <a:schemeClr val="bg2"/>
                </a:solidFill>
                <a:latin typeface="Arial Rounded MT Bold" pitchFamily="34" charset="0"/>
              </a:rPr>
              <a:t>1. Ketaatan terhadap Persyarikatan PERLU DIPERTANYAKAN, </a:t>
            </a:r>
          </a:p>
          <a:p>
            <a:pPr marL="533400" algn="just">
              <a:spcBef>
                <a:spcPct val="20000"/>
              </a:spcBef>
              <a:buClr>
                <a:srgbClr val="FFCC00"/>
              </a:buClr>
              <a:buSzPct val="75000"/>
              <a:defRPr/>
            </a:pPr>
            <a:r>
              <a:rPr kumimoji="1" lang="id-ID" sz="1800" dirty="0" smtClean="0">
                <a:solidFill>
                  <a:schemeClr val="bg2"/>
                </a:solidFill>
                <a:latin typeface="Arial Rounded MT Bold" pitchFamily="34" charset="0"/>
              </a:rPr>
              <a:t>a.	Coba Hitung dan Buat Perbandingan Jumlah Iuran, Manfaat Pensiun antara BPJS versus DaPenSyMu.</a:t>
            </a:r>
          </a:p>
          <a:p>
            <a:pPr marL="533400" algn="just">
              <a:spcBef>
                <a:spcPct val="20000"/>
              </a:spcBef>
              <a:buClr>
                <a:srgbClr val="FFCC00"/>
              </a:buClr>
              <a:buSzPct val="75000"/>
              <a:defRPr/>
            </a:pPr>
            <a:r>
              <a:rPr kumimoji="1" lang="id-ID" sz="1800" dirty="0" smtClean="0">
                <a:solidFill>
                  <a:schemeClr val="bg2"/>
                </a:solidFill>
                <a:latin typeface="Arial Rounded MT Bold" pitchFamily="34" charset="0"/>
              </a:rPr>
              <a:t>b. Diupayakan ikutserta dalam Dapensymu ini.</a:t>
            </a:r>
          </a:p>
          <a:p>
            <a:pPr algn="just">
              <a:spcBef>
                <a:spcPct val="20000"/>
              </a:spcBef>
              <a:buClr>
                <a:srgbClr val="FFCC00"/>
              </a:buClr>
              <a:buSzPct val="75000"/>
              <a:buFont typeface="Wingdings" pitchFamily="2" charset="2"/>
              <a:buNone/>
              <a:defRPr/>
            </a:pPr>
            <a:r>
              <a:rPr kumimoji="1" lang="id-ID" sz="1800" dirty="0" smtClean="0">
                <a:solidFill>
                  <a:schemeClr val="bg2"/>
                </a:solidFill>
                <a:latin typeface="Arial Rounded MT Bold" pitchFamily="34" charset="0"/>
              </a:rPr>
              <a:t>2.	Upayakan ikutserta pada </a:t>
            </a:r>
            <a:r>
              <a:rPr kumimoji="1" lang="id-ID" sz="1800" b="1" dirty="0" smtClean="0">
                <a:solidFill>
                  <a:srgbClr val="FF0000"/>
                </a:solidFill>
                <a:latin typeface="Arial Rounded MT Bold" pitchFamily="34" charset="0"/>
              </a:rPr>
              <a:t>Iuran AUM saja</a:t>
            </a:r>
            <a:r>
              <a:rPr kumimoji="1" lang="id-ID" sz="1800" dirty="0" smtClean="0">
                <a:solidFill>
                  <a:schemeClr val="bg2"/>
                </a:solidFill>
                <a:latin typeface="Arial Rounded MT Bold" pitchFamily="34" charset="0"/>
              </a:rPr>
              <a:t> sebagai Simpanan Penghargaan yang diberikan menjelang Pensiun kepada Pegawai.</a:t>
            </a:r>
          </a:p>
          <a:p>
            <a:pPr marL="533400" algn="just">
              <a:spcBef>
                <a:spcPct val="20000"/>
              </a:spcBef>
              <a:buClr>
                <a:srgbClr val="FFCC00"/>
              </a:buClr>
              <a:buSzPct val="75000"/>
              <a:buFont typeface="Wingdings" pitchFamily="2" charset="2"/>
              <a:buNone/>
              <a:defRPr/>
            </a:pPr>
            <a:r>
              <a:rPr kumimoji="1" lang="id-ID" sz="1800" dirty="0" smtClean="0">
                <a:solidFill>
                  <a:schemeClr val="bg2"/>
                </a:solidFill>
                <a:latin typeface="Arial Rounded MT Bold" pitchFamily="34" charset="0"/>
              </a:rPr>
              <a:t>- Ikutsertakan pegawai yang mampu dan berminat punya dana Pensiun.</a:t>
            </a:r>
          </a:p>
          <a:p>
            <a:pPr algn="just">
              <a:spcBef>
                <a:spcPct val="20000"/>
              </a:spcBef>
              <a:buClr>
                <a:srgbClr val="FFCC00"/>
              </a:buClr>
              <a:buSzPct val="75000"/>
              <a:buFont typeface="Wingdings" pitchFamily="2" charset="2"/>
              <a:buNone/>
              <a:defRPr/>
            </a:pPr>
            <a:r>
              <a:rPr kumimoji="1" lang="id-ID" sz="1800" dirty="0" smtClean="0">
                <a:solidFill>
                  <a:schemeClr val="bg2"/>
                </a:solidFill>
                <a:latin typeface="Arial Rounded MT Bold" pitchFamily="34" charset="0"/>
              </a:rPr>
              <a:t>3.	Iuran sesuai KONDISI KEUANGAN </a:t>
            </a:r>
            <a:r>
              <a:rPr kumimoji="1" lang="id-ID" sz="1800" dirty="0" smtClean="0">
                <a:solidFill>
                  <a:schemeClr val="bg2"/>
                </a:solidFill>
                <a:latin typeface="Arial Rounded MT Bold" pitchFamily="34" charset="0"/>
                <a:sym typeface="Wingdings 3" pitchFamily="18" charset="2"/>
              </a:rPr>
              <a:t></a:t>
            </a:r>
            <a:r>
              <a:rPr kumimoji="1" lang="id-ID" sz="1800" dirty="0" smtClean="0">
                <a:solidFill>
                  <a:schemeClr val="bg2"/>
                </a:solidFill>
                <a:latin typeface="Arial Rounded MT Bold" pitchFamily="34" charset="0"/>
              </a:rPr>
              <a:t> Bolong</a:t>
            </a:r>
            <a:r>
              <a:rPr kumimoji="1" lang="id-ID" sz="1800" baseline="30000" dirty="0" smtClean="0">
                <a:solidFill>
                  <a:schemeClr val="bg2"/>
                </a:solidFill>
                <a:latin typeface="Arial Rounded MT Bold" pitchFamily="34" charset="0"/>
              </a:rPr>
              <a:t>2</a:t>
            </a:r>
            <a:r>
              <a:rPr kumimoji="1" lang="id-ID" sz="1800" dirty="0" smtClean="0">
                <a:solidFill>
                  <a:schemeClr val="bg2"/>
                </a:solidFill>
                <a:latin typeface="Arial Rounded MT Bold" pitchFamily="34" charset="0"/>
              </a:rPr>
              <a:t> atau Bayar Double saat cair BOS. </a:t>
            </a:r>
          </a:p>
          <a:p>
            <a:pPr algn="just">
              <a:spcBef>
                <a:spcPct val="20000"/>
              </a:spcBef>
              <a:buClr>
                <a:srgbClr val="FFCC00"/>
              </a:buClr>
              <a:buSzPct val="75000"/>
              <a:buFont typeface="Wingdings" pitchFamily="2" charset="2"/>
              <a:buNone/>
              <a:defRPr/>
            </a:pPr>
            <a:r>
              <a:rPr kumimoji="1" lang="id-ID" sz="1800" dirty="0" smtClean="0">
                <a:solidFill>
                  <a:schemeClr val="bg2"/>
                </a:solidFill>
                <a:latin typeface="Arial Rounded MT Bold" pitchFamily="34" charset="0"/>
              </a:rPr>
              <a:t>4.	Menyetor keuangan sesuai kemampuan AUM agar ada dana yang bisa diharapkan untuk diberikan kepada pegawai yang pensiun.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000" smtClean="0">
                <a:latin typeface="Arial Rounded MT Bold" pitchFamily="34" charset="0"/>
              </a:rPr>
              <a:t>USIA PENSIUN &amp; PENARIKAN MANFAAT PENSIUN</a:t>
            </a:r>
            <a:endParaRPr lang="en-US" sz="3000" smtClean="0">
              <a:latin typeface="Arial Rounded MT Bold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7950" y="1628775"/>
            <a:ext cx="8928100" cy="4537075"/>
          </a:xfrm>
          <a:solidFill>
            <a:schemeClr val="tx2"/>
          </a:solidFill>
        </p:spPr>
        <p:txBody>
          <a:bodyPr/>
          <a:lstStyle/>
          <a:p>
            <a:pPr algn="just">
              <a:defRPr/>
            </a:pPr>
            <a:r>
              <a:rPr lang="en-US" sz="2400" dirty="0" err="1">
                <a:effectLst/>
              </a:rPr>
              <a:t>Usia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Pensiun</a:t>
            </a:r>
            <a:r>
              <a:rPr lang="en-US" sz="2400" dirty="0">
                <a:effectLst/>
              </a:rPr>
              <a:t> Normal</a:t>
            </a:r>
            <a:r>
              <a:rPr lang="id-ID" sz="2400" dirty="0">
                <a:effectLst/>
              </a:rPr>
              <a:t> </a:t>
            </a:r>
            <a:r>
              <a:rPr lang="id-ID" sz="2400" dirty="0" smtClean="0">
                <a:effectLst/>
              </a:rPr>
              <a:t>a</a:t>
            </a:r>
            <a:r>
              <a:rPr lang="en-US" sz="2400" dirty="0" err="1" smtClean="0">
                <a:effectLst/>
              </a:rPr>
              <a:t>dalah</a:t>
            </a:r>
            <a:r>
              <a:rPr lang="en-US" sz="2400" dirty="0" smtClean="0">
                <a:effectLst/>
              </a:rPr>
              <a:t> </a:t>
            </a:r>
            <a:r>
              <a:rPr lang="id-ID" sz="2400" dirty="0" smtClean="0">
                <a:effectLst/>
              </a:rPr>
              <a:t>57</a:t>
            </a:r>
            <a:r>
              <a:rPr lang="en-US" sz="2400" dirty="0" smtClean="0">
                <a:effectLst/>
              </a:rPr>
              <a:t> </a:t>
            </a:r>
            <a:r>
              <a:rPr lang="en-US" sz="2400" dirty="0" err="1">
                <a:effectLst/>
              </a:rPr>
              <a:t>tahun</a:t>
            </a:r>
            <a:r>
              <a:rPr lang="en-US" sz="2400" dirty="0">
                <a:effectLst/>
              </a:rPr>
              <a:t> </a:t>
            </a:r>
            <a:r>
              <a:rPr lang="id-ID" sz="2400" dirty="0" smtClean="0">
                <a:effectLst/>
              </a:rPr>
              <a:t>atau </a:t>
            </a:r>
            <a:r>
              <a:rPr lang="id-ID" sz="2400" dirty="0">
                <a:effectLst/>
              </a:rPr>
              <a:t>tidak bekerja lagi </a:t>
            </a:r>
            <a:r>
              <a:rPr lang="id-ID" sz="2400" dirty="0" smtClean="0">
                <a:effectLst/>
              </a:rPr>
              <a:t>di AUM dengan kepesertaan minimal dan hingga 10 tahun</a:t>
            </a:r>
            <a:r>
              <a:rPr lang="en-US" sz="2400" dirty="0" smtClean="0">
                <a:effectLst/>
              </a:rPr>
              <a:t>.</a:t>
            </a:r>
            <a:endParaRPr lang="id-ID" sz="2400" dirty="0">
              <a:effectLst/>
            </a:endParaRPr>
          </a:p>
          <a:p>
            <a:pPr algn="just">
              <a:defRPr/>
            </a:pPr>
            <a:r>
              <a:rPr lang="id-ID" sz="2400" dirty="0" smtClean="0">
                <a:effectLst/>
              </a:rPr>
              <a:t>Pegawai/</a:t>
            </a:r>
            <a:r>
              <a:rPr lang="en-US" sz="2400" dirty="0" err="1" smtClean="0">
                <a:effectLst/>
              </a:rPr>
              <a:t>peserta</a:t>
            </a:r>
            <a:r>
              <a:rPr lang="en-US" sz="2400" dirty="0" smtClean="0">
                <a:effectLst/>
              </a:rPr>
              <a:t> </a:t>
            </a:r>
            <a:r>
              <a:rPr lang="id-ID" sz="2400" dirty="0" smtClean="0">
                <a:effectLst/>
              </a:rPr>
              <a:t>yang pensiun dengan kepesertaan kurang dari 10 tahun, m</a:t>
            </a:r>
            <a:r>
              <a:rPr lang="en-US" sz="2400" dirty="0" err="1" smtClean="0">
                <a:effectLst/>
              </a:rPr>
              <a:t>anfaat</a:t>
            </a:r>
            <a:r>
              <a:rPr lang="en-US" sz="2400" dirty="0" smtClean="0">
                <a:effectLst/>
              </a:rPr>
              <a:t> </a:t>
            </a:r>
            <a:r>
              <a:rPr lang="id-ID" sz="2400" dirty="0" smtClean="0">
                <a:effectLst/>
              </a:rPr>
              <a:t>p</a:t>
            </a:r>
            <a:r>
              <a:rPr lang="en-US" sz="2400" dirty="0" err="1" smtClean="0">
                <a:effectLst/>
              </a:rPr>
              <a:t>ensiun</a:t>
            </a:r>
            <a:r>
              <a:rPr lang="en-US" sz="2400" dirty="0" smtClean="0">
                <a:effectLst/>
              </a:rPr>
              <a:t> </a:t>
            </a:r>
            <a:r>
              <a:rPr lang="id-ID" sz="2400" dirty="0" smtClean="0">
                <a:effectLst/>
              </a:rPr>
              <a:t>dapat ditarik setelah optimalisasi investasi dana simpanan mencapai 10 tahun, dengan ketentuan :</a:t>
            </a:r>
          </a:p>
          <a:p>
            <a:pPr marL="622300" indent="-266700" algn="just">
              <a:buFont typeface="Wingdings" pitchFamily="2" charset="2"/>
              <a:buNone/>
              <a:defRPr/>
            </a:pPr>
            <a:r>
              <a:rPr lang="id-ID" sz="2400" dirty="0" smtClean="0">
                <a:effectLst/>
              </a:rPr>
              <a:t>1.	Pegawai melanjutkan dan menanggung Iuran Peserta dan AUM setiap bulan hingga kepesertaan mencapai 10 tahun.</a:t>
            </a:r>
          </a:p>
          <a:p>
            <a:pPr marL="622300" indent="-266700" algn="just">
              <a:buFont typeface="Wingdings" pitchFamily="2" charset="2"/>
              <a:buNone/>
              <a:defRPr/>
            </a:pPr>
            <a:r>
              <a:rPr lang="id-ID" sz="2400" dirty="0" smtClean="0">
                <a:effectLst/>
              </a:rPr>
              <a:t>2.	Pegawai tidak melanjutkan Iuran Peserta dan AUM namun hanya menunggu optimalisasi investasi dana simpanan mencapai 10 tahun.</a:t>
            </a:r>
          </a:p>
          <a:p>
            <a:pPr algn="just">
              <a:defRPr/>
            </a:pPr>
            <a:endParaRPr lang="id-ID" sz="2400" dirty="0">
              <a:effectLst/>
            </a:endParaRPr>
          </a:p>
          <a:p>
            <a:pPr algn="just">
              <a:buFont typeface="Wingdings" pitchFamily="2" charset="2"/>
              <a:buNone/>
              <a:defRPr/>
            </a:pPr>
            <a:endParaRPr lang="id-ID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600" smtClean="0">
                <a:latin typeface="Arial Rounded MT Bold" pitchFamily="34" charset="0"/>
              </a:rPr>
              <a:t>PENDAFTARAN PESERTA PEGAWAI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773238"/>
            <a:ext cx="8569325" cy="3887787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 marL="266700" indent="-266700" algn="just">
              <a:buFont typeface="Wingdings" pitchFamily="2" charset="2"/>
              <a:buNone/>
              <a:defRPr/>
            </a:pPr>
            <a:r>
              <a:rPr lang="id-ID" sz="2000" dirty="0" smtClean="0">
                <a:effectLst/>
                <a:latin typeface="Arial Rounded MT Bold" pitchFamily="34" charset="0"/>
              </a:rPr>
              <a:t>1</a:t>
            </a:r>
            <a:r>
              <a:rPr lang="id-ID" sz="2000" dirty="0">
                <a:effectLst/>
                <a:latin typeface="Arial Rounded MT Bold" pitchFamily="34" charset="0"/>
              </a:rPr>
              <a:t>. Mengisi </a:t>
            </a:r>
            <a:r>
              <a:rPr lang="id-ID" sz="2000" dirty="0" smtClean="0">
                <a:effectLst/>
                <a:latin typeface="Arial Rounded MT Bold" pitchFamily="34" charset="0"/>
              </a:rPr>
              <a:t>dan menyerahkan </a:t>
            </a:r>
            <a:r>
              <a:rPr lang="id-ID" sz="2000" dirty="0" smtClean="0">
                <a:solidFill>
                  <a:srgbClr val="FFFF00"/>
                </a:solidFill>
                <a:effectLst/>
                <a:latin typeface="Arial Rounded MT Bold" pitchFamily="34" charset="0"/>
                <a:hlinkClick r:id="rId2" action="ppaction://program"/>
              </a:rPr>
              <a:t>Formulir</a:t>
            </a:r>
            <a:r>
              <a:rPr lang="id-ID" sz="2000" dirty="0" smtClean="0">
                <a:effectLst/>
                <a:latin typeface="Arial Rounded MT Bold" pitchFamily="34" charset="0"/>
              </a:rPr>
              <a:t> </a:t>
            </a:r>
            <a:r>
              <a:rPr lang="id-ID" sz="2000" dirty="0">
                <a:effectLst/>
                <a:latin typeface="Arial Rounded MT Bold" pitchFamily="34" charset="0"/>
              </a:rPr>
              <a:t>Kepesertaan.</a:t>
            </a:r>
          </a:p>
          <a:p>
            <a:pPr marL="266700" indent="-266700" algn="just">
              <a:buFont typeface="Wingdings" pitchFamily="2" charset="2"/>
              <a:buNone/>
              <a:defRPr/>
            </a:pPr>
            <a:r>
              <a:rPr lang="id-ID" sz="2000" dirty="0">
                <a:effectLst/>
                <a:latin typeface="Arial Rounded MT Bold" pitchFamily="34" charset="0"/>
              </a:rPr>
              <a:t>2</a:t>
            </a:r>
            <a:r>
              <a:rPr lang="id-ID" sz="2000" dirty="0" smtClean="0">
                <a:effectLst/>
                <a:latin typeface="Arial Rounded MT Bold" pitchFamily="34" charset="0"/>
              </a:rPr>
              <a:t>.	Melampirkan dokumen pendukung kepesertaan : Copy KTP, NPWP, Copy KK, Pas Photo.</a:t>
            </a:r>
          </a:p>
          <a:p>
            <a:pPr marL="266700" indent="-266700" algn="just">
              <a:buFont typeface="Wingdings" pitchFamily="2" charset="2"/>
              <a:buNone/>
              <a:defRPr/>
            </a:pPr>
            <a:r>
              <a:rPr lang="id-ID" sz="2000" dirty="0" smtClean="0">
                <a:effectLst/>
                <a:latin typeface="Arial Rounded MT Bold" pitchFamily="34" charset="0"/>
              </a:rPr>
              <a:t>3.	Membayar </a:t>
            </a:r>
            <a:r>
              <a:rPr lang="id-ID" sz="2000" dirty="0">
                <a:effectLst/>
                <a:latin typeface="Arial Rounded MT Bold" pitchFamily="34" charset="0"/>
              </a:rPr>
              <a:t>dan menyetorkan iuran ke No. Rekening 0389-01-000845-30-3 Bank BRI Cabang Bandung Martadinata a.n BAPELA DAPENSYMU </a:t>
            </a:r>
            <a:r>
              <a:rPr lang="id-ID" sz="2000" dirty="0" smtClean="0">
                <a:effectLst/>
                <a:latin typeface="Arial Rounded MT Bold" pitchFamily="34" charset="0"/>
              </a:rPr>
              <a:t>JABAR, melalui Nomor </a:t>
            </a:r>
            <a:r>
              <a:rPr lang="id-ID" sz="2000" dirty="0">
                <a:effectLst/>
                <a:latin typeface="Arial Rounded MT Bold" pitchFamily="34" charset="0"/>
              </a:rPr>
              <a:t>Rekening BRIVA AUM / PWM-A, PDM-A, PCM-A</a:t>
            </a:r>
            <a:r>
              <a:rPr lang="id-ID" sz="2000" dirty="0" smtClean="0">
                <a:effectLst/>
                <a:latin typeface="Arial Rounded MT Bold" pitchFamily="34" charset="0"/>
              </a:rPr>
              <a:t>. </a:t>
            </a:r>
            <a:endParaRPr lang="id-ID" sz="2000" dirty="0">
              <a:effectLst/>
              <a:latin typeface="Arial Rounded MT Bold" pitchFamily="34" charset="0"/>
            </a:endParaRPr>
          </a:p>
          <a:p>
            <a:pPr marL="266700" indent="-266700" algn="just">
              <a:buFont typeface="Wingdings" pitchFamily="2" charset="2"/>
              <a:buNone/>
              <a:defRPr/>
            </a:pPr>
            <a:r>
              <a:rPr lang="id-ID" sz="2000" dirty="0" smtClean="0">
                <a:effectLst/>
                <a:latin typeface="Arial Rounded MT Bold" pitchFamily="34" charset="0"/>
              </a:rPr>
              <a:t>4.	Formulir – formulir dapat diunduh di </a:t>
            </a:r>
            <a:r>
              <a:rPr lang="id-ID" sz="2000" dirty="0">
                <a:effectLst/>
                <a:latin typeface="Arial Rounded MT Bold" pitchFamily="34" charset="0"/>
              </a:rPr>
              <a:t>website PWM Jabar di alamat </a:t>
            </a:r>
            <a:r>
              <a:rPr lang="id-ID" sz="2000" dirty="0">
                <a:effectLst/>
                <a:hlinkClick r:id="rId3"/>
              </a:rPr>
              <a:t>http://jabar.muhammadiyah.or.id</a:t>
            </a:r>
            <a:r>
              <a:rPr lang="id-ID" sz="2000" dirty="0">
                <a:effectLst/>
                <a:latin typeface="Arial Rounded MT Bold" pitchFamily="34" charset="0"/>
              </a:rPr>
              <a:t>,</a:t>
            </a:r>
            <a:r>
              <a:rPr lang="id-ID" sz="2000" dirty="0" smtClean="0">
                <a:effectLst/>
                <a:latin typeface="Arial Rounded MT Bold" pitchFamily="34" charset="0"/>
              </a:rPr>
              <a:t> </a:t>
            </a:r>
            <a:r>
              <a:rPr lang="id-ID" sz="2000" dirty="0">
                <a:effectLst/>
                <a:latin typeface="Arial Rounded MT Bold" pitchFamily="34" charset="0"/>
              </a:rPr>
              <a:t>pada menu Hot News Today, menu </a:t>
            </a:r>
            <a:r>
              <a:rPr lang="id-ID" sz="2000" dirty="0">
                <a:solidFill>
                  <a:srgbClr val="FF0000"/>
                </a:solidFill>
                <a:effectLst/>
                <a:latin typeface="Arial Rounded MT Bold" pitchFamily="34" charset="0"/>
              </a:rPr>
              <a:t>Download File dan menu Download</a:t>
            </a:r>
            <a:r>
              <a:rPr lang="id-ID" sz="2000" dirty="0" smtClean="0">
                <a:effectLst/>
                <a:latin typeface="Arial Rounded MT Bold" pitchFamily="34" charset="0"/>
              </a:rPr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557338"/>
            <a:ext cx="8569325" cy="5184775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 marL="266700" indent="-266700" algn="just">
              <a:buFont typeface="Wingdings" pitchFamily="2" charset="2"/>
              <a:buNone/>
              <a:defRPr/>
            </a:pPr>
            <a:r>
              <a:rPr lang="id-ID" sz="1800" dirty="0" smtClean="0">
                <a:effectLst/>
                <a:latin typeface="Arial Rounded MT Bold" pitchFamily="34" charset="0"/>
              </a:rPr>
              <a:t>1.	Mengisi dan menyerahkan </a:t>
            </a:r>
            <a:r>
              <a:rPr lang="id-ID" sz="1800" dirty="0" smtClean="0">
                <a:effectLst/>
                <a:latin typeface="Arial Rounded MT Bold" pitchFamily="34" charset="0"/>
                <a:hlinkClick r:id="rId2" action="ppaction://program"/>
              </a:rPr>
              <a:t>Formulir</a:t>
            </a:r>
            <a:r>
              <a:rPr lang="id-ID" sz="1800" dirty="0" smtClean="0">
                <a:effectLst/>
                <a:latin typeface="Arial Rounded MT Bold" pitchFamily="34" charset="0"/>
              </a:rPr>
              <a:t> </a:t>
            </a:r>
            <a:r>
              <a:rPr lang="id-ID" sz="1800" dirty="0">
                <a:effectLst/>
                <a:latin typeface="Arial Rounded MT Bold" pitchFamily="34" charset="0"/>
              </a:rPr>
              <a:t>Kepesertaan Amal </a:t>
            </a:r>
            <a:r>
              <a:rPr lang="id-ID" sz="1800" dirty="0" smtClean="0">
                <a:effectLst/>
                <a:latin typeface="Arial Rounded MT Bold" pitchFamily="34" charset="0"/>
              </a:rPr>
              <a:t>Usaha dan </a:t>
            </a:r>
            <a:r>
              <a:rPr lang="id-ID" sz="1800" dirty="0" smtClean="0">
                <a:effectLst/>
                <a:latin typeface="Arial Rounded MT Bold" pitchFamily="34" charset="0"/>
                <a:hlinkClick r:id="rId3" action="ppaction://program"/>
              </a:rPr>
              <a:t>List Daftar Peserta Pegawai</a:t>
            </a:r>
            <a:r>
              <a:rPr lang="id-ID" sz="1800" dirty="0">
                <a:effectLst/>
                <a:latin typeface="Arial Rounded MT Bold" pitchFamily="34" charset="0"/>
              </a:rPr>
              <a:t> </a:t>
            </a:r>
            <a:r>
              <a:rPr lang="id-ID" sz="1800" dirty="0" smtClean="0">
                <a:effectLst/>
                <a:latin typeface="Arial Rounded MT Bold" pitchFamily="34" charset="0"/>
              </a:rPr>
              <a:t>dengan melampirkan :  </a:t>
            </a:r>
            <a:endParaRPr lang="id-ID" sz="1800" dirty="0">
              <a:effectLst/>
              <a:latin typeface="Arial Rounded MT Bold" pitchFamily="34" charset="0"/>
            </a:endParaRPr>
          </a:p>
          <a:p>
            <a:pPr marL="533400" indent="-177800" algn="just">
              <a:buFont typeface="Wingdings" pitchFamily="2" charset="2"/>
              <a:buNone/>
              <a:defRPr/>
            </a:pPr>
            <a:r>
              <a:rPr lang="id-ID" sz="1800" dirty="0" smtClean="0">
                <a:effectLst/>
                <a:latin typeface="Arial Rounded MT Bold" pitchFamily="34" charset="0"/>
              </a:rPr>
              <a:t>- </a:t>
            </a:r>
            <a:r>
              <a:rPr lang="id-ID" sz="1800" dirty="0">
                <a:effectLst/>
                <a:latin typeface="Arial Rounded MT Bold" pitchFamily="34" charset="0"/>
              </a:rPr>
              <a:t>Formulir Kepesertaan Pegawai</a:t>
            </a:r>
          </a:p>
          <a:p>
            <a:pPr marL="533400" indent="-177800" algn="just">
              <a:buFont typeface="Wingdings" pitchFamily="2" charset="2"/>
              <a:buNone/>
              <a:defRPr/>
            </a:pPr>
            <a:r>
              <a:rPr lang="id-ID" sz="1800" dirty="0" smtClean="0">
                <a:effectLst/>
                <a:latin typeface="Arial Rounded MT Bold" pitchFamily="34" charset="0"/>
              </a:rPr>
              <a:t>-	Dokumen pendukung kepesertaan pegawai.  </a:t>
            </a:r>
            <a:endParaRPr lang="id-ID" sz="1800" dirty="0">
              <a:effectLst/>
              <a:latin typeface="Arial Rounded MT Bold" pitchFamily="34" charset="0"/>
            </a:endParaRPr>
          </a:p>
          <a:p>
            <a:pPr marL="266700" indent="-266700" algn="just">
              <a:buFont typeface="Wingdings" pitchFamily="2" charset="2"/>
              <a:buNone/>
              <a:defRPr/>
            </a:pPr>
            <a:r>
              <a:rPr lang="id-ID" sz="1800" dirty="0" smtClean="0">
                <a:effectLst/>
                <a:latin typeface="Arial Rounded MT Bold" pitchFamily="34" charset="0"/>
              </a:rPr>
              <a:t>2.	Membayar </a:t>
            </a:r>
            <a:r>
              <a:rPr lang="id-ID" sz="1800" dirty="0">
                <a:effectLst/>
                <a:latin typeface="Arial Rounded MT Bold" pitchFamily="34" charset="0"/>
              </a:rPr>
              <a:t>dan menyetorkan iuran Pegawai dan AUM ke No. Rekening 0389-01-000845-30-3 Bank BRI Cabang Bandung Martadinata a.n BAPELA DAPENSYMU </a:t>
            </a:r>
            <a:r>
              <a:rPr lang="id-ID" sz="1800" dirty="0" smtClean="0">
                <a:effectLst/>
                <a:latin typeface="Arial Rounded MT Bold" pitchFamily="34" charset="0"/>
              </a:rPr>
              <a:t>JABAR, melalui </a:t>
            </a:r>
            <a:r>
              <a:rPr lang="id-ID" sz="1800" dirty="0">
                <a:effectLst/>
                <a:latin typeface="Arial Rounded MT Bold" pitchFamily="34" charset="0"/>
              </a:rPr>
              <a:t>Nomor Rekening BRIVA AUM / PWM-A, PDM-A, PCM-A.</a:t>
            </a:r>
          </a:p>
          <a:p>
            <a:pPr marL="266700" indent="-266700" algn="just">
              <a:buFont typeface="Wingdings" pitchFamily="2" charset="2"/>
              <a:buNone/>
              <a:defRPr/>
            </a:pPr>
            <a:r>
              <a:rPr lang="id-ID" sz="1800" dirty="0" smtClean="0">
                <a:effectLst/>
                <a:latin typeface="Arial Rounded MT Bold" pitchFamily="34" charset="0"/>
              </a:rPr>
              <a:t>3.	List Daftar Peserta Pegawai bentuk File Excel dikirim ke alamat email : </a:t>
            </a:r>
            <a:r>
              <a:rPr lang="id-ID" sz="1800" dirty="0" smtClean="0">
                <a:solidFill>
                  <a:srgbClr val="FFFF00"/>
                </a:solidFill>
                <a:effectLst/>
                <a:latin typeface="Arial Rounded MT Bold" pitchFamily="34" charset="0"/>
              </a:rPr>
              <a:t>dapensymu.jabar@gmail.com</a:t>
            </a:r>
          </a:p>
          <a:p>
            <a:pPr marL="266700" indent="-266700" algn="just">
              <a:buFont typeface="Wingdings" pitchFamily="2" charset="2"/>
              <a:buNone/>
              <a:defRPr/>
            </a:pPr>
            <a:r>
              <a:rPr lang="id-ID" sz="1800" dirty="0" smtClean="0">
                <a:effectLst/>
                <a:latin typeface="Arial Rounded MT Bold" pitchFamily="34" charset="0"/>
              </a:rPr>
              <a:t>4.	Formulir </a:t>
            </a:r>
            <a:r>
              <a:rPr lang="id-ID" sz="1800" dirty="0">
                <a:effectLst/>
                <a:latin typeface="Arial Rounded MT Bold" pitchFamily="34" charset="0"/>
              </a:rPr>
              <a:t>– formulir </a:t>
            </a:r>
            <a:r>
              <a:rPr lang="id-ID" sz="1800" dirty="0" smtClean="0">
                <a:effectLst/>
                <a:latin typeface="Arial Rounded MT Bold" pitchFamily="34" charset="0"/>
              </a:rPr>
              <a:t>dan </a:t>
            </a:r>
            <a:r>
              <a:rPr lang="id-ID" sz="1800" dirty="0">
                <a:effectLst/>
                <a:latin typeface="Arial Rounded MT Bold" pitchFamily="34" charset="0"/>
              </a:rPr>
              <a:t>List Daftar Peserta Pegawai </a:t>
            </a:r>
            <a:r>
              <a:rPr lang="id-ID" sz="1800" dirty="0" smtClean="0">
                <a:effectLst/>
                <a:latin typeface="Arial Rounded MT Bold" pitchFamily="34" charset="0"/>
              </a:rPr>
              <a:t>dapat </a:t>
            </a:r>
            <a:r>
              <a:rPr lang="id-ID" sz="1800" dirty="0">
                <a:effectLst/>
                <a:latin typeface="Arial Rounded MT Bold" pitchFamily="34" charset="0"/>
              </a:rPr>
              <a:t>diunduh di website PWM Jabar di alamat </a:t>
            </a:r>
            <a:r>
              <a:rPr lang="id-ID" sz="1800" dirty="0">
                <a:effectLst/>
                <a:hlinkClick r:id="rId4"/>
              </a:rPr>
              <a:t>http://</a:t>
            </a:r>
            <a:r>
              <a:rPr lang="id-ID" sz="1800" dirty="0" smtClean="0">
                <a:effectLst/>
                <a:hlinkClick r:id="rId4"/>
              </a:rPr>
              <a:t>jabar.muhammadiyah.or.id</a:t>
            </a:r>
            <a:r>
              <a:rPr lang="id-ID" sz="1800" dirty="0" smtClean="0">
                <a:effectLst/>
                <a:latin typeface="Arial Rounded MT Bold" pitchFamily="34" charset="0"/>
              </a:rPr>
              <a:t>, </a:t>
            </a:r>
            <a:r>
              <a:rPr lang="id-ID" sz="1800" dirty="0">
                <a:effectLst/>
                <a:latin typeface="Arial Rounded MT Bold" pitchFamily="34" charset="0"/>
              </a:rPr>
              <a:t>pada menu </a:t>
            </a:r>
            <a:r>
              <a:rPr lang="id-ID" sz="1800" dirty="0">
                <a:solidFill>
                  <a:srgbClr val="FF0000"/>
                </a:solidFill>
                <a:effectLst/>
                <a:latin typeface="Arial Rounded MT Bold" pitchFamily="34" charset="0"/>
              </a:rPr>
              <a:t>Hot News Today, menu Download File dan menu Download</a:t>
            </a:r>
            <a:r>
              <a:rPr lang="id-ID" sz="1800" dirty="0" smtClean="0">
                <a:effectLst/>
                <a:latin typeface="Arial Rounded MT Bold" pitchFamily="34" charset="0"/>
              </a:rPr>
              <a:t>.</a:t>
            </a:r>
          </a:p>
          <a:p>
            <a:pPr marL="266700" indent="-266700" algn="just">
              <a:buFont typeface="Wingdings" pitchFamily="2" charset="2"/>
              <a:buNone/>
              <a:defRPr/>
            </a:pPr>
            <a:r>
              <a:rPr lang="id-ID" sz="1800" dirty="0" smtClean="0">
                <a:effectLst/>
                <a:latin typeface="Arial Rounded MT Bold" pitchFamily="34" charset="0"/>
              </a:rPr>
              <a:t>5. </a:t>
            </a:r>
            <a:r>
              <a:rPr lang="id-ID" sz="1800" dirty="0">
                <a:effectLst/>
                <a:latin typeface="Arial Rounded MT Bold" pitchFamily="34" charset="0"/>
              </a:rPr>
              <a:t>Formulir – formulir dan List Daftar Peserta </a:t>
            </a:r>
            <a:r>
              <a:rPr lang="id-ID" sz="1800" dirty="0" smtClean="0">
                <a:effectLst/>
                <a:latin typeface="Arial Rounded MT Bold" pitchFamily="34" charset="0"/>
              </a:rPr>
              <a:t>dikirim </a:t>
            </a:r>
            <a:r>
              <a:rPr lang="id-ID" sz="1800" dirty="0">
                <a:effectLst/>
                <a:latin typeface="Arial Rounded MT Bold" pitchFamily="34" charset="0"/>
              </a:rPr>
              <a:t>via Pos, Paket atau langsung ke </a:t>
            </a:r>
            <a:r>
              <a:rPr lang="id-ID" sz="1800" b="1" dirty="0" smtClean="0">
                <a:effectLst/>
                <a:latin typeface="Arial Rounded MT Bold" pitchFamily="34" charset="0"/>
              </a:rPr>
              <a:t>BAPELA </a:t>
            </a:r>
            <a:r>
              <a:rPr lang="id-ID" sz="1800" b="1" dirty="0">
                <a:effectLst/>
                <a:latin typeface="Arial Rounded MT Bold" pitchFamily="34" charset="0"/>
              </a:rPr>
              <a:t>Dapensymu </a:t>
            </a:r>
            <a:r>
              <a:rPr lang="id-ID" sz="1800" b="1" dirty="0" smtClean="0">
                <a:effectLst/>
                <a:latin typeface="Arial Rounded MT Bold" pitchFamily="34" charset="0"/>
              </a:rPr>
              <a:t>Jabar</a:t>
            </a:r>
            <a:r>
              <a:rPr lang="id-ID" sz="1800" dirty="0" smtClean="0">
                <a:effectLst/>
                <a:latin typeface="Arial Rounded MT Bold" pitchFamily="34" charset="0"/>
              </a:rPr>
              <a:t>, alamat </a:t>
            </a:r>
            <a:r>
              <a:rPr lang="id-ID" sz="1800" dirty="0">
                <a:effectLst/>
                <a:latin typeface="Arial Rounded MT Bold" pitchFamily="34" charset="0"/>
              </a:rPr>
              <a:t>Sekertariat PW. Muhammadiyah Jawa Barat Jl. Sancang No. 6 Burangrang, Lengkong, Kota Bandung</a:t>
            </a:r>
          </a:p>
          <a:p>
            <a:pPr marL="266700" indent="-266700" algn="just">
              <a:buFont typeface="Wingdings" pitchFamily="2" charset="2"/>
              <a:buNone/>
              <a:defRPr/>
            </a:pPr>
            <a:endParaRPr lang="id-ID" sz="18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2073275" y="44450"/>
            <a:ext cx="60531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d-ID" sz="3600">
                <a:solidFill>
                  <a:schemeClr val="bg2"/>
                </a:solidFill>
                <a:latin typeface="Arial Rounded MT Bold" pitchFamily="34" charset="0"/>
              </a:rPr>
              <a:t>PENDAFTARAN</a:t>
            </a:r>
            <a:r>
              <a:rPr lang="id-ID" sz="3600">
                <a:latin typeface="Arial Rounded MT Bold" pitchFamily="34" charset="0"/>
              </a:rPr>
              <a:t> </a:t>
            </a:r>
            <a:r>
              <a:rPr lang="id-ID" sz="3600">
                <a:solidFill>
                  <a:schemeClr val="bg2"/>
                </a:solidFill>
                <a:latin typeface="Arial Rounded MT Bold" pitchFamily="34" charset="0"/>
              </a:rPr>
              <a:t>PESERTA </a:t>
            </a:r>
          </a:p>
          <a:p>
            <a:pPr algn="ctr"/>
            <a:r>
              <a:rPr lang="id-ID" sz="3600">
                <a:solidFill>
                  <a:schemeClr val="bg2"/>
                </a:solidFill>
                <a:latin typeface="Arial Rounded MT Bold" pitchFamily="34" charset="0"/>
              </a:rPr>
              <a:t>AMAL USAHA </a:t>
            </a:r>
            <a:endParaRPr lang="id-ID" sz="36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412875"/>
            <a:ext cx="8785225" cy="5329238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 marL="266700" indent="-266700" algn="just">
              <a:buFont typeface="Wingdings" pitchFamily="2" charset="2"/>
              <a:buNone/>
              <a:defRPr/>
            </a:pPr>
            <a:r>
              <a:rPr lang="id-ID" sz="1750" dirty="0" smtClean="0">
                <a:effectLst/>
                <a:latin typeface="Arial Rounded MT Bold" pitchFamily="34" charset="0"/>
              </a:rPr>
              <a:t>1</a:t>
            </a:r>
            <a:r>
              <a:rPr lang="id-ID" sz="1750" dirty="0">
                <a:effectLst/>
                <a:latin typeface="Arial Rounded MT Bold" pitchFamily="34" charset="0"/>
              </a:rPr>
              <a:t>. Mengisi </a:t>
            </a:r>
            <a:r>
              <a:rPr lang="id-ID" sz="1750" dirty="0" smtClean="0">
                <a:effectLst/>
                <a:latin typeface="Arial Rounded MT Bold" pitchFamily="34" charset="0"/>
              </a:rPr>
              <a:t>dan menyerahkan </a:t>
            </a:r>
            <a:r>
              <a:rPr lang="id-ID" sz="1750" dirty="0" smtClean="0">
                <a:effectLst/>
                <a:latin typeface="Arial Rounded MT Bold" pitchFamily="34" charset="0"/>
                <a:hlinkClick r:id="rId2" action="ppaction://program"/>
              </a:rPr>
              <a:t>Formulir</a:t>
            </a:r>
            <a:r>
              <a:rPr lang="id-ID" sz="1750" dirty="0" smtClean="0">
                <a:effectLst/>
                <a:latin typeface="Arial Rounded MT Bold" pitchFamily="34" charset="0"/>
              </a:rPr>
              <a:t> Kepesertaan Pimpinan PWM-A, PDM-A, PCM-A dengan melampirkan dokumen pendukung kepesertaan : Copy KTP, NPWP, Copy SK Kepengurusan, Copy KTAM, Copy KK, Pas Photo.</a:t>
            </a:r>
            <a:endParaRPr lang="id-ID" sz="1750" dirty="0">
              <a:effectLst/>
              <a:latin typeface="Arial Rounded MT Bold" pitchFamily="34" charset="0"/>
            </a:endParaRPr>
          </a:p>
          <a:p>
            <a:pPr marL="266700" indent="-266700" algn="just">
              <a:buFont typeface="Wingdings" pitchFamily="2" charset="2"/>
              <a:buNone/>
              <a:defRPr/>
            </a:pPr>
            <a:r>
              <a:rPr lang="id-ID" sz="1750" dirty="0" smtClean="0">
                <a:effectLst/>
                <a:latin typeface="Arial Rounded MT Bold" pitchFamily="34" charset="0"/>
              </a:rPr>
              <a:t>2. Mengisi dan menyerahkan </a:t>
            </a:r>
            <a:r>
              <a:rPr lang="id-ID" sz="1750" dirty="0" smtClean="0">
                <a:effectLst/>
                <a:latin typeface="Arial Rounded MT Bold" pitchFamily="34" charset="0"/>
                <a:hlinkClick r:id="rId3" action="ppaction://program"/>
              </a:rPr>
              <a:t>Formulir</a:t>
            </a:r>
            <a:r>
              <a:rPr lang="id-ID" sz="1750" dirty="0" smtClean="0">
                <a:effectLst/>
                <a:latin typeface="Arial Rounded MT Bold" pitchFamily="34" charset="0"/>
              </a:rPr>
              <a:t> Kepesertaan Lembaga PWM-A, PDM-A, PCM-A dan </a:t>
            </a:r>
            <a:r>
              <a:rPr lang="id-ID" sz="1750" dirty="0" smtClean="0">
                <a:effectLst/>
                <a:latin typeface="Arial Rounded MT Bold" pitchFamily="34" charset="0"/>
                <a:hlinkClick r:id="rId4" action="ppaction://program"/>
              </a:rPr>
              <a:t>List Daftar Peserta Pimpinan</a:t>
            </a:r>
            <a:r>
              <a:rPr lang="id-ID" sz="1750" dirty="0" smtClean="0">
                <a:effectLst/>
                <a:latin typeface="Arial Rounded MT Bold" pitchFamily="34" charset="0"/>
              </a:rPr>
              <a:t>, dengan melampirkan dokumen pendukung kepesertaan Pengurus PWM-A, PDM-A, PCM-A.  </a:t>
            </a:r>
            <a:endParaRPr lang="id-ID" sz="1750" dirty="0">
              <a:effectLst/>
              <a:latin typeface="Arial Rounded MT Bold" pitchFamily="34" charset="0"/>
            </a:endParaRPr>
          </a:p>
          <a:p>
            <a:pPr marL="266700" indent="-266700" algn="just">
              <a:buFont typeface="Wingdings" pitchFamily="2" charset="2"/>
              <a:buNone/>
              <a:defRPr/>
            </a:pPr>
            <a:r>
              <a:rPr lang="id-ID" sz="1750" dirty="0" smtClean="0">
                <a:effectLst/>
                <a:latin typeface="Arial Rounded MT Bold" pitchFamily="34" charset="0"/>
              </a:rPr>
              <a:t>3.	Membayar </a:t>
            </a:r>
            <a:r>
              <a:rPr lang="id-ID" sz="1750" dirty="0">
                <a:effectLst/>
                <a:latin typeface="Arial Rounded MT Bold" pitchFamily="34" charset="0"/>
              </a:rPr>
              <a:t>dan menyetorkan iuran ke No. Rekening 0389-01-000845-30-3 Bank BRI Cabang Bandung Martadinata a.n BAPELA DAPENSYMU </a:t>
            </a:r>
            <a:r>
              <a:rPr lang="id-ID" sz="1750" dirty="0" smtClean="0">
                <a:effectLst/>
                <a:latin typeface="Arial Rounded MT Bold" pitchFamily="34" charset="0"/>
              </a:rPr>
              <a:t>JABAR,</a:t>
            </a:r>
            <a:r>
              <a:rPr lang="id-ID" sz="1750" dirty="0">
                <a:effectLst/>
                <a:latin typeface="Arial Rounded MT Bold" pitchFamily="34" charset="0"/>
              </a:rPr>
              <a:t> </a:t>
            </a:r>
            <a:r>
              <a:rPr lang="id-ID" sz="1750" dirty="0" smtClean="0">
                <a:effectLst/>
                <a:latin typeface="Arial Rounded MT Bold" pitchFamily="34" charset="0"/>
              </a:rPr>
              <a:t> </a:t>
            </a:r>
            <a:r>
              <a:rPr lang="id-ID" sz="1750" dirty="0">
                <a:effectLst/>
                <a:latin typeface="Arial Rounded MT Bold" pitchFamily="34" charset="0"/>
              </a:rPr>
              <a:t>melalui Nomor Rekening BRIVA AUM / PWM-A, PDM-A, PCM-A.</a:t>
            </a:r>
            <a:r>
              <a:rPr lang="id-ID" sz="1750" dirty="0" smtClean="0">
                <a:effectLst/>
                <a:latin typeface="Arial Rounded MT Bold" pitchFamily="34" charset="0"/>
              </a:rPr>
              <a:t> </a:t>
            </a:r>
            <a:endParaRPr lang="id-ID" sz="1750" dirty="0">
              <a:effectLst/>
              <a:latin typeface="Arial Rounded MT Bold" pitchFamily="34" charset="0"/>
            </a:endParaRPr>
          </a:p>
          <a:p>
            <a:pPr marL="266700" indent="-266700" algn="just">
              <a:buFont typeface="Wingdings" pitchFamily="2" charset="2"/>
              <a:buNone/>
              <a:defRPr/>
            </a:pPr>
            <a:r>
              <a:rPr lang="id-ID" sz="1750" dirty="0" smtClean="0">
                <a:effectLst/>
                <a:latin typeface="Arial Rounded MT Bold" pitchFamily="34" charset="0"/>
              </a:rPr>
              <a:t>4.	List Daftar Peserta Pimpinan bentuk File Excel dikirim ke alamat email : </a:t>
            </a:r>
            <a:r>
              <a:rPr lang="id-ID" sz="1750" dirty="0" smtClean="0">
                <a:solidFill>
                  <a:srgbClr val="FFFF00"/>
                </a:solidFill>
                <a:effectLst/>
                <a:latin typeface="Arial Rounded MT Bold" pitchFamily="34" charset="0"/>
              </a:rPr>
              <a:t>dapensymu.jabar@gmail.com</a:t>
            </a:r>
          </a:p>
          <a:p>
            <a:pPr marL="266700" indent="-266700" algn="just">
              <a:buFont typeface="Wingdings" pitchFamily="2" charset="2"/>
              <a:buNone/>
              <a:defRPr/>
            </a:pPr>
            <a:r>
              <a:rPr lang="id-ID" sz="1750" dirty="0" smtClean="0">
                <a:effectLst/>
                <a:latin typeface="Arial Rounded MT Bold" pitchFamily="34" charset="0"/>
              </a:rPr>
              <a:t>5.	Formulir </a:t>
            </a:r>
            <a:r>
              <a:rPr lang="id-ID" sz="1750" dirty="0">
                <a:effectLst/>
                <a:latin typeface="Arial Rounded MT Bold" pitchFamily="34" charset="0"/>
              </a:rPr>
              <a:t>– formulir dan List Daftar Peserta </a:t>
            </a:r>
            <a:r>
              <a:rPr lang="id-ID" sz="1750" dirty="0" smtClean="0">
                <a:effectLst/>
                <a:latin typeface="Arial Rounded MT Bold" pitchFamily="34" charset="0"/>
              </a:rPr>
              <a:t>Pimpinan </a:t>
            </a:r>
            <a:r>
              <a:rPr lang="id-ID" sz="1750" dirty="0">
                <a:effectLst/>
                <a:latin typeface="Arial Rounded MT Bold" pitchFamily="34" charset="0"/>
              </a:rPr>
              <a:t>dapat diunduh di website PWM Jabar di alamat </a:t>
            </a:r>
            <a:r>
              <a:rPr lang="id-ID" sz="1750" dirty="0">
                <a:effectLst/>
                <a:latin typeface="Arial Rounded MT Bold" pitchFamily="34" charset="0"/>
                <a:hlinkClick r:id="rId5"/>
              </a:rPr>
              <a:t>http://</a:t>
            </a:r>
            <a:r>
              <a:rPr lang="id-ID" sz="1750" dirty="0" smtClean="0">
                <a:effectLst/>
                <a:latin typeface="Arial Rounded MT Bold" pitchFamily="34" charset="0"/>
                <a:hlinkClick r:id="rId5"/>
              </a:rPr>
              <a:t>jabar.muhammadiyah.or.id</a:t>
            </a:r>
            <a:r>
              <a:rPr lang="id-ID" sz="1750" dirty="0" smtClean="0">
                <a:effectLst/>
                <a:latin typeface="Arial Rounded MT Bold" pitchFamily="34" charset="0"/>
              </a:rPr>
              <a:t>, </a:t>
            </a:r>
            <a:r>
              <a:rPr lang="id-ID" sz="1750" dirty="0">
                <a:effectLst/>
                <a:latin typeface="Arial Rounded MT Bold" pitchFamily="34" charset="0"/>
              </a:rPr>
              <a:t>pada menu </a:t>
            </a:r>
            <a:r>
              <a:rPr lang="id-ID" sz="1750" dirty="0">
                <a:solidFill>
                  <a:srgbClr val="FF0000"/>
                </a:solidFill>
                <a:effectLst/>
                <a:latin typeface="Arial Rounded MT Bold" pitchFamily="34" charset="0"/>
              </a:rPr>
              <a:t>Hot News Today, menu Download File dan menu Download</a:t>
            </a:r>
            <a:r>
              <a:rPr lang="id-ID" sz="1750" dirty="0" smtClean="0">
                <a:effectLst/>
                <a:latin typeface="Arial Rounded MT Bold" pitchFamily="34" charset="0"/>
              </a:rPr>
              <a:t>.</a:t>
            </a:r>
          </a:p>
          <a:p>
            <a:pPr marL="266700" indent="-266700" algn="just">
              <a:buFont typeface="Wingdings" pitchFamily="2" charset="2"/>
              <a:buNone/>
              <a:defRPr/>
            </a:pPr>
            <a:r>
              <a:rPr lang="id-ID" sz="1750" dirty="0" smtClean="0">
                <a:effectLst/>
                <a:latin typeface="Arial Rounded MT Bold" pitchFamily="34" charset="0"/>
              </a:rPr>
              <a:t>6.	Formulir </a:t>
            </a:r>
            <a:r>
              <a:rPr lang="id-ID" sz="1750" dirty="0">
                <a:effectLst/>
                <a:latin typeface="Arial Rounded MT Bold" pitchFamily="34" charset="0"/>
              </a:rPr>
              <a:t>– formulir dan List Daftar Peserta dikirim via Pos, Paket atau langsung ke </a:t>
            </a:r>
            <a:r>
              <a:rPr lang="id-ID" sz="1750" b="1" dirty="0">
                <a:effectLst/>
                <a:latin typeface="Arial Rounded MT Bold" pitchFamily="34" charset="0"/>
              </a:rPr>
              <a:t>BAPELA Dapensymu Jabar</a:t>
            </a:r>
            <a:r>
              <a:rPr lang="id-ID" sz="1750" dirty="0">
                <a:effectLst/>
                <a:latin typeface="Arial Rounded MT Bold" pitchFamily="34" charset="0"/>
              </a:rPr>
              <a:t>, alamat Sekertariat PW. Muhammadiyah Jawa Barat Jl. Sancang No. 6 Burangrang, Lengkong, Kota Bandung</a:t>
            </a:r>
          </a:p>
          <a:p>
            <a:pPr marL="266700" indent="-266700" algn="just">
              <a:buFont typeface="Wingdings" pitchFamily="2" charset="2"/>
              <a:buNone/>
              <a:defRPr/>
            </a:pPr>
            <a:endParaRPr lang="id-ID" sz="1750" dirty="0">
              <a:solidFill>
                <a:srgbClr val="FFFF00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17411" name="Title 3"/>
          <p:cNvSpPr>
            <a:spLocks noGrp="1"/>
          </p:cNvSpPr>
          <p:nvPr>
            <p:ph type="title"/>
          </p:nvPr>
        </p:nvSpPr>
        <p:spPr>
          <a:xfrm>
            <a:off x="971550" y="152400"/>
            <a:ext cx="7416800" cy="1066800"/>
          </a:xfrm>
        </p:spPr>
        <p:txBody>
          <a:bodyPr/>
          <a:lstStyle/>
          <a:p>
            <a:r>
              <a:rPr lang="id-ID" sz="3200" smtClean="0">
                <a:latin typeface="Arial Rounded MT Bold" pitchFamily="34" charset="0"/>
              </a:rPr>
              <a:t>PENDAFTARAN PESERTA </a:t>
            </a:r>
            <a:br>
              <a:rPr lang="id-ID" sz="3200" smtClean="0">
                <a:latin typeface="Arial Rounded MT Bold" pitchFamily="34" charset="0"/>
              </a:rPr>
            </a:br>
            <a:r>
              <a:rPr lang="id-ID" sz="3000" smtClean="0">
                <a:latin typeface="Arial Rounded MT Bold" pitchFamily="34" charset="0"/>
              </a:rPr>
              <a:t>PIMPINAN PWM-A, PDM-A, PCM-A</a:t>
            </a:r>
            <a:endParaRPr lang="id-ID" sz="32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584325"/>
            <a:ext cx="8424862" cy="4940300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 marL="444500" indent="-444500" algn="just">
              <a:buFont typeface="Wingdings" pitchFamily="2" charset="2"/>
              <a:buNone/>
              <a:defRPr/>
            </a:pPr>
            <a:r>
              <a:rPr lang="id-ID" dirty="0" smtClean="0">
                <a:effectLst/>
              </a:rPr>
              <a:t>1.	</a:t>
            </a:r>
            <a:r>
              <a:rPr lang="id-ID" dirty="0" smtClean="0">
                <a:effectLst/>
                <a:latin typeface="+mj-lt"/>
              </a:rPr>
              <a:t>Mendapatkan </a:t>
            </a:r>
            <a:r>
              <a:rPr lang="en-US" dirty="0" err="1">
                <a:solidFill>
                  <a:srgbClr val="FFFF00"/>
                </a:solidFill>
                <a:latin typeface="+mj-lt"/>
              </a:rPr>
              <a:t>Nomor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 Account DPLK</a:t>
            </a:r>
            <a:r>
              <a:rPr lang="id-ID" dirty="0" smtClean="0">
                <a:effectLst/>
                <a:latin typeface="+mj-lt"/>
              </a:rPr>
              <a:t> dan </a:t>
            </a:r>
            <a:r>
              <a:rPr lang="id-ID" dirty="0" smtClean="0">
                <a:solidFill>
                  <a:schemeClr val="accent1"/>
                </a:solidFill>
                <a:effectLst/>
                <a:latin typeface="+mj-lt"/>
                <a:hlinkClick r:id="rId2" action="ppaction://program"/>
              </a:rPr>
              <a:t>Kartu Peserta</a:t>
            </a:r>
            <a:r>
              <a:rPr lang="id-ID" dirty="0" smtClean="0">
                <a:solidFill>
                  <a:schemeClr val="accent1"/>
                </a:solidFill>
                <a:effectLst/>
                <a:latin typeface="+mj-lt"/>
              </a:rPr>
              <a:t> </a:t>
            </a:r>
            <a:r>
              <a:rPr lang="id-ID" dirty="0" smtClean="0">
                <a:effectLst/>
                <a:latin typeface="+mj-lt"/>
              </a:rPr>
              <a:t>dari DPLK BRI.</a:t>
            </a:r>
          </a:p>
          <a:p>
            <a:pPr marL="444500" indent="-444500" algn="just">
              <a:buFont typeface="Wingdings" pitchFamily="2" charset="2"/>
              <a:buNone/>
              <a:defRPr/>
            </a:pPr>
            <a:r>
              <a:rPr lang="id-ID" dirty="0" smtClean="0">
                <a:effectLst/>
              </a:rPr>
              <a:t>2. Nomor Rekening Bank BRI</a:t>
            </a:r>
          </a:p>
          <a:p>
            <a:pPr marL="444500" indent="-444500" algn="just">
              <a:buFont typeface="Wingdings" pitchFamily="2" charset="2"/>
              <a:buNone/>
              <a:defRPr/>
            </a:pPr>
            <a:r>
              <a:rPr lang="id-ID" dirty="0" smtClean="0">
                <a:effectLst/>
              </a:rPr>
              <a:t>3.	Memperoleh laporan portopolio simpanan pengembangan investasi dari DPLK BRI.</a:t>
            </a:r>
          </a:p>
          <a:p>
            <a:pPr marL="444500" indent="-444500" algn="just">
              <a:buFont typeface="Wingdings" pitchFamily="2" charset="2"/>
              <a:buNone/>
              <a:defRPr/>
            </a:pPr>
            <a:r>
              <a:rPr lang="id-ID" dirty="0" smtClean="0">
                <a:effectLst/>
              </a:rPr>
              <a:t>4.	Memperoleh </a:t>
            </a:r>
            <a:r>
              <a:rPr lang="id-ID" dirty="0">
                <a:effectLst/>
              </a:rPr>
              <a:t>informasi real time online perkembangan portofolio investasi dan hasilnya di website </a:t>
            </a:r>
            <a:r>
              <a:rPr lang="id-ID" dirty="0">
                <a:solidFill>
                  <a:srgbClr val="FFFF00"/>
                </a:solidFill>
                <a:effectLst/>
                <a:hlinkClick r:id="rId3"/>
              </a:rPr>
              <a:t>dplk.bri.co.id</a:t>
            </a:r>
            <a:r>
              <a:rPr lang="id-ID" dirty="0" smtClean="0">
                <a:effectLst/>
              </a:rPr>
              <a:t>.</a:t>
            </a:r>
          </a:p>
          <a:p>
            <a:pPr marL="444500" indent="-444500" algn="just">
              <a:buFont typeface="Wingdings" pitchFamily="2" charset="2"/>
              <a:buNone/>
              <a:defRPr/>
            </a:pPr>
            <a:r>
              <a:rPr lang="id-ID" dirty="0" smtClean="0">
                <a:effectLst/>
              </a:rPr>
              <a:t>5. Mendapatkan Manfaat Pensiun</a:t>
            </a:r>
          </a:p>
          <a:p>
            <a:pPr marL="444500" indent="-444500" algn="just">
              <a:buFont typeface="Wingdings" pitchFamily="2" charset="2"/>
              <a:buNone/>
              <a:defRPr/>
            </a:pPr>
            <a:endParaRPr lang="id-ID" dirty="0">
              <a:effectLst/>
            </a:endParaRPr>
          </a:p>
        </p:txBody>
      </p:sp>
      <p:sp>
        <p:nvSpPr>
          <p:cNvPr id="1843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200" b="1" smtClean="0">
                <a:solidFill>
                  <a:schemeClr val="bg2"/>
                </a:solidFill>
                <a:latin typeface="Arial Rounded MT Bold" pitchFamily="34" charset="0"/>
              </a:rPr>
              <a:t>HAK-HAK PESERTA</a:t>
            </a:r>
            <a:endParaRPr lang="id-ID" sz="3200" b="1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id-ID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92163" y="908050"/>
          <a:ext cx="7559675" cy="553878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52384"/>
                <a:gridCol w="850911"/>
                <a:gridCol w="850911"/>
                <a:gridCol w="850911"/>
                <a:gridCol w="850911"/>
                <a:gridCol w="850911"/>
                <a:gridCol w="850911"/>
                <a:gridCol w="850911"/>
                <a:gridCol w="850911"/>
              </a:tblGrid>
              <a:tr h="24703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700" b="1" kern="0" dirty="0">
                          <a:effectLst/>
                        </a:rPr>
                        <a:t>Masa Peserta (tahun)</a:t>
                      </a:r>
                      <a:endParaRPr lang="id-ID" sz="900" b="1" kern="14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700" b="1" kern="0" dirty="0">
                          <a:effectLst/>
                        </a:rPr>
                        <a:t>IURAN Rp. 50.000  PERBULAN</a:t>
                      </a:r>
                      <a:endParaRPr lang="id-ID" sz="900" b="1" kern="14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700" b="1" kern="0" dirty="0">
                          <a:effectLst/>
                        </a:rPr>
                        <a:t>IURAN Rp. 100.000 PERBULAN</a:t>
                      </a:r>
                      <a:endParaRPr lang="id-ID" sz="900" b="1" kern="14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700" b="1" kern="0" dirty="0">
                          <a:effectLst/>
                        </a:rPr>
                        <a:t>IURAN Rp. 250.000 PERBULAN</a:t>
                      </a:r>
                      <a:endParaRPr lang="id-ID" sz="900" b="1" kern="14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700" b="1" kern="0" dirty="0">
                          <a:effectLst/>
                        </a:rPr>
                        <a:t>IURAN Rp. 500.000 PERBULAN</a:t>
                      </a:r>
                      <a:endParaRPr lang="id-ID" sz="900" b="1" kern="14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261446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700" b="1" kern="0" dirty="0">
                          <a:effectLst/>
                        </a:rPr>
                        <a:t>DPLK BRI</a:t>
                      </a:r>
                      <a:endParaRPr lang="id-ID" sz="900" b="1" kern="14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700" b="1" kern="0" dirty="0">
                          <a:effectLst/>
                        </a:rPr>
                        <a:t>TABUNGAN</a:t>
                      </a:r>
                      <a:endParaRPr lang="id-ID" sz="900" b="1" kern="14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700" b="1" kern="0" dirty="0">
                          <a:effectLst/>
                        </a:rPr>
                        <a:t>DPLK BRI</a:t>
                      </a:r>
                      <a:endParaRPr lang="id-ID" sz="900" b="1" kern="14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700" b="1" kern="0" dirty="0">
                          <a:effectLst/>
                        </a:rPr>
                        <a:t>TABUNGAN</a:t>
                      </a:r>
                      <a:endParaRPr lang="id-ID" sz="900" b="1" kern="14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700" b="1" kern="0" dirty="0">
                          <a:effectLst/>
                        </a:rPr>
                        <a:t>DPLK BRI</a:t>
                      </a:r>
                      <a:endParaRPr lang="id-ID" sz="900" b="1" kern="14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700" b="1" kern="0" dirty="0">
                          <a:effectLst/>
                        </a:rPr>
                        <a:t>TABUNGAN</a:t>
                      </a:r>
                      <a:endParaRPr lang="id-ID" sz="900" b="1" kern="14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700" b="1" kern="0" dirty="0">
                          <a:effectLst/>
                        </a:rPr>
                        <a:t>DPLK BRI</a:t>
                      </a:r>
                      <a:endParaRPr lang="id-ID" sz="900" b="1" kern="14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700" b="1" kern="0" dirty="0">
                          <a:effectLst/>
                        </a:rPr>
                        <a:t>TABUNGAN</a:t>
                      </a:r>
                      <a:endParaRPr lang="id-ID" sz="900" b="1" kern="14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</a:tr>
              <a:tr h="1676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100" kern="0" dirty="0">
                          <a:effectLst/>
                        </a:rPr>
                        <a:t>1</a:t>
                      </a:r>
                      <a:endParaRPr lang="id-ID" sz="1100" kern="14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 dirty="0">
                          <a:effectLst/>
                        </a:rPr>
                        <a:t>612</a:t>
                      </a:r>
                      <a:endParaRPr lang="id-ID" sz="1100" kern="14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527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1.224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1.053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3.096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2.869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6.218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5.895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</a:tr>
              <a:tr h="1676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100" kern="0" dirty="0">
                          <a:effectLst/>
                        </a:rPr>
                        <a:t>2</a:t>
                      </a:r>
                      <a:endParaRPr lang="id-ID" sz="1100" kern="14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 dirty="0">
                          <a:effectLst/>
                        </a:rPr>
                        <a:t>1.301</a:t>
                      </a:r>
                      <a:endParaRPr lang="id-ID" sz="1100" kern="14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1.092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2.602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2.184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6.582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5.935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13.217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12.187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</a:tr>
              <a:tr h="1676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100" kern="0" dirty="0">
                          <a:effectLst/>
                        </a:rPr>
                        <a:t>3</a:t>
                      </a:r>
                      <a:endParaRPr lang="id-ID" sz="1100" kern="14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 dirty="0">
                          <a:effectLst/>
                        </a:rPr>
                        <a:t>2.075</a:t>
                      </a:r>
                      <a:endParaRPr lang="id-ID" sz="1100" kern="14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1.698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4.150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3.396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10.496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9.210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21.072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18.899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</a:tr>
              <a:tr h="1676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4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 dirty="0">
                          <a:effectLst/>
                        </a:rPr>
                        <a:t>2.942</a:t>
                      </a:r>
                      <a:endParaRPr lang="id-ID" sz="1100" kern="14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2.348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5.883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4.695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14.876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12.704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29.865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26.053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</a:tr>
              <a:tr h="1676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5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 dirty="0">
                          <a:effectLst/>
                        </a:rPr>
                        <a:t>3.910</a:t>
                      </a:r>
                      <a:endParaRPr lang="id-ID" sz="1100" kern="14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 dirty="0">
                          <a:effectLst/>
                        </a:rPr>
                        <a:t>3.042</a:t>
                      </a:r>
                      <a:endParaRPr lang="id-ID" sz="1100" kern="14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7.820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6.084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19.768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16.430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39.682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33.672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</a:tr>
              <a:tr h="1676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6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 dirty="0">
                          <a:effectLst/>
                        </a:rPr>
                        <a:t>4.990</a:t>
                      </a:r>
                      <a:endParaRPr lang="id-ID" sz="1100" kern="14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 dirty="0">
                          <a:effectLst/>
                        </a:rPr>
                        <a:t>3.785</a:t>
                      </a:r>
                      <a:endParaRPr lang="id-ID" sz="1100" kern="14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9.979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7.570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25.220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20.399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50.589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41.781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</a:tr>
              <a:tr h="1676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7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 dirty="0">
                          <a:effectLst/>
                        </a:rPr>
                        <a:t>6.191</a:t>
                      </a:r>
                      <a:endParaRPr lang="id-ID" sz="1100" kern="14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 dirty="0">
                          <a:effectLst/>
                        </a:rPr>
                        <a:t>4.579</a:t>
                      </a:r>
                      <a:endParaRPr lang="id-ID" sz="1100" kern="14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12.381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9.157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31.281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24.626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62.143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50.408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</a:tr>
              <a:tr h="1676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8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 dirty="0">
                          <a:effectLst/>
                        </a:rPr>
                        <a:t>7.524</a:t>
                      </a:r>
                      <a:endParaRPr lang="id-ID" sz="1100" kern="14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 dirty="0">
                          <a:effectLst/>
                        </a:rPr>
                        <a:t>5.425</a:t>
                      </a:r>
                      <a:endParaRPr lang="id-ID" sz="1100" kern="14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15.047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10.850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38.010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29.124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74.967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59.579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</a:tr>
              <a:tr h="1676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9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9.002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6.328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 dirty="0">
                          <a:effectLst/>
                        </a:rPr>
                        <a:t>18.003</a:t>
                      </a:r>
                      <a:endParaRPr lang="id-ID" sz="1100" kern="14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12.656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45.466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33.907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89.176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69.324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</a:tr>
              <a:tr h="1676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10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10.637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7.290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 dirty="0">
                          <a:effectLst/>
                        </a:rPr>
                        <a:t>21.274</a:t>
                      </a:r>
                      <a:endParaRPr lang="id-ID" sz="1100" kern="14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14.580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53.530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38.990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104.896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79.673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</a:tr>
              <a:tr h="1676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11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12.445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8.315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24.889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16.630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62.188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44.391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122.262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90.659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</a:tr>
              <a:tr h="1676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12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14.439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 dirty="0">
                          <a:effectLst/>
                        </a:rPr>
                        <a:t>9.406</a:t>
                      </a:r>
                      <a:endParaRPr lang="id-ID" sz="1100" kern="14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28.878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18.811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71.742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50.124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141.423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102.314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</a:tr>
              <a:tr h="1676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13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16.638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10.565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 dirty="0">
                          <a:effectLst/>
                        </a:rPr>
                        <a:t>33.275</a:t>
                      </a:r>
                      <a:endParaRPr lang="id-ID" sz="1100" kern="14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21.130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82.271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56.209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162.537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114.675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</a:tr>
              <a:tr h="1676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14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19.058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11.798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 dirty="0">
                          <a:effectLst/>
                        </a:rPr>
                        <a:t>38.116</a:t>
                      </a:r>
                      <a:endParaRPr lang="id-ID" sz="1100" kern="14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23.596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93.861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62.664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185.778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127.778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</a:tr>
              <a:tr h="1676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15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21.721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13.108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43.441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26.216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106.605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69.508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211.332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141.663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</a:tr>
              <a:tr h="1676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16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24.646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14.499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 dirty="0">
                          <a:effectLst/>
                        </a:rPr>
                        <a:t>49.291</a:t>
                      </a:r>
                      <a:endParaRPr lang="id-ID" sz="1100" kern="14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28.997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120.605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76.763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239.403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156.371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</a:tr>
              <a:tr h="1676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17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27.714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15.975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55.427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31.950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135.970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84.448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270.209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171.946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</a:tr>
              <a:tr h="1676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18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31.059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17.541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62.117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 dirty="0">
                          <a:effectLst/>
                        </a:rPr>
                        <a:t>35.082</a:t>
                      </a:r>
                      <a:endParaRPr lang="id-ID" sz="1100" kern="14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152.819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92.588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303.988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188.431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</a:tr>
              <a:tr h="1676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19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34.725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19.202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69.449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 dirty="0">
                          <a:effectLst/>
                        </a:rPr>
                        <a:t>38.403</a:t>
                      </a:r>
                      <a:endParaRPr lang="id-ID" sz="1100" kern="14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171.280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101.205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340.977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205.877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</a:tr>
              <a:tr h="1676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20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38.738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20.962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77.476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 dirty="0">
                          <a:effectLst/>
                        </a:rPr>
                        <a:t>41.923</a:t>
                      </a:r>
                      <a:endParaRPr lang="id-ID" sz="1100" kern="14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191.490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110.326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381.514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224.331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</a:tr>
              <a:tr h="1676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21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43.130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22.827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86.260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 dirty="0">
                          <a:effectLst/>
                        </a:rPr>
                        <a:t>45.653</a:t>
                      </a:r>
                      <a:endParaRPr lang="id-ID" sz="1100" kern="14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213.602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119.976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425.838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243.848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</a:tr>
              <a:tr h="1676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22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47.932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24.802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95.864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49.604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237.776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130.183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474.295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264.483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</a:tr>
              <a:tr h="1676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23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53.179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26.939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106.358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53.878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 dirty="0">
                          <a:effectLst/>
                        </a:rPr>
                        <a:t>264.188</a:t>
                      </a:r>
                      <a:endParaRPr lang="id-ID" sz="1100" kern="14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140.976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527.237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286.292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</a:tr>
              <a:tr h="1676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24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58.909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29.107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117.818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58.214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293.027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152.386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585.043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309.339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</a:tr>
              <a:tr h="1676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25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65.163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31.450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130.325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62.899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 dirty="0">
                          <a:effectLst/>
                        </a:rPr>
                        <a:t>324.500</a:t>
                      </a:r>
                      <a:endParaRPr lang="id-ID" sz="1100" kern="14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164.445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648.123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333.687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</a:tr>
              <a:tr h="1676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26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71.984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33.928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143.968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67.855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358.826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 dirty="0">
                          <a:effectLst/>
                        </a:rPr>
                        <a:t>177.185</a:t>
                      </a:r>
                      <a:endParaRPr lang="id-ID" sz="1100" kern="14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716.922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359.403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</a:tr>
              <a:tr h="1676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27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79.421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36.548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158.842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73.095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396.246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 dirty="0">
                          <a:effectLst/>
                        </a:rPr>
                        <a:t>190.644</a:t>
                      </a:r>
                      <a:endParaRPr lang="id-ID" sz="1100" kern="14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791.919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386.558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</a:tr>
              <a:tr h="1676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28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87.525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39.318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175.049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78.635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437.017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 dirty="0">
                          <a:effectLst/>
                        </a:rPr>
                        <a:t>204.857</a:t>
                      </a:r>
                      <a:endParaRPr lang="id-ID" sz="1100" kern="14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873.632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415.227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</a:tr>
              <a:tr h="1676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29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96.351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42.245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192.701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84.490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481.421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 dirty="0">
                          <a:effectLst/>
                        </a:rPr>
                        <a:t>219.864</a:t>
                      </a:r>
                      <a:endParaRPr lang="id-ID" sz="1100" kern="14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 dirty="0">
                          <a:effectLst/>
                        </a:rPr>
                        <a:t>962.620</a:t>
                      </a:r>
                      <a:endParaRPr lang="id-ID" sz="1100" kern="14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>
                          <a:effectLst/>
                        </a:rPr>
                        <a:t>445.488</a:t>
                      </a:r>
                      <a:endParaRPr lang="id-ID" sz="1100" kern="140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</a:tr>
              <a:tr h="1676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100" kern="0" dirty="0">
                          <a:effectLst/>
                        </a:rPr>
                        <a:t>30</a:t>
                      </a:r>
                      <a:endParaRPr lang="id-ID" sz="1100" kern="14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 dirty="0">
                          <a:effectLst/>
                        </a:rPr>
                        <a:t>105.959</a:t>
                      </a:r>
                      <a:endParaRPr lang="id-ID" sz="1100" kern="14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 dirty="0">
                          <a:effectLst/>
                        </a:rPr>
                        <a:t>45.339</a:t>
                      </a:r>
                      <a:endParaRPr lang="id-ID" sz="1100" kern="14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 dirty="0">
                          <a:effectLst/>
                        </a:rPr>
                        <a:t>211.918</a:t>
                      </a:r>
                      <a:endParaRPr lang="id-ID" sz="1100" kern="14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 dirty="0">
                          <a:effectLst/>
                        </a:rPr>
                        <a:t>90.677</a:t>
                      </a:r>
                      <a:endParaRPr lang="id-ID" sz="1100" kern="14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 dirty="0">
                          <a:effectLst/>
                        </a:rPr>
                        <a:t>529.757</a:t>
                      </a:r>
                      <a:endParaRPr lang="id-ID" sz="1100" kern="14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 dirty="0">
                          <a:effectLst/>
                        </a:rPr>
                        <a:t>235.707</a:t>
                      </a:r>
                      <a:endParaRPr lang="id-ID" sz="1100" kern="14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 dirty="0">
                          <a:effectLst/>
                        </a:rPr>
                        <a:t>1.059.489</a:t>
                      </a:r>
                      <a:endParaRPr lang="id-ID" sz="1100" kern="14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d-ID" sz="1100" kern="0" dirty="0">
                          <a:effectLst/>
                        </a:rPr>
                        <a:t>477.423</a:t>
                      </a:r>
                      <a:endParaRPr lang="id-ID" sz="1100" kern="14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49937" marR="49937" marT="0" marB="0" anchor="ctr"/>
                </a:tc>
              </a:tr>
            </a:tbl>
          </a:graphicData>
        </a:graphic>
      </p:graphicFrame>
      <p:sp>
        <p:nvSpPr>
          <p:cNvPr id="19786" name="Rectangle 7"/>
          <p:cNvSpPr>
            <a:spLocks noChangeArrowheads="1"/>
          </p:cNvSpPr>
          <p:nvPr/>
        </p:nvSpPr>
        <p:spPr bwMode="auto">
          <a:xfrm>
            <a:off x="1692275" y="333375"/>
            <a:ext cx="59039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d-ID"/>
              <a:t>PROSPEK INVESTASI DPLK BRI</a:t>
            </a:r>
          </a:p>
        </p:txBody>
      </p:sp>
      <p:sp>
        <p:nvSpPr>
          <p:cNvPr id="19787" name="Rectangle 8"/>
          <p:cNvSpPr>
            <a:spLocks noChangeArrowheads="1"/>
          </p:cNvSpPr>
          <p:nvPr/>
        </p:nvSpPr>
        <p:spPr bwMode="auto">
          <a:xfrm>
            <a:off x="723900" y="6478588"/>
            <a:ext cx="19351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id-ID" sz="800"/>
              <a:t>Dalam Jutaan Rupiah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827088" y="152400"/>
            <a:ext cx="7993062" cy="1066800"/>
          </a:xfrm>
        </p:spPr>
        <p:txBody>
          <a:bodyPr/>
          <a:lstStyle/>
          <a:p>
            <a:r>
              <a:rPr lang="en-US" sz="3000" smtClean="0">
                <a:latin typeface="Arial Rounded MT Bold" pitchFamily="34" charset="0"/>
                <a:cs typeface="Arial Bold" pitchFamily="34" charset="0"/>
              </a:rPr>
              <a:t>PENGHARGAAN PERSYARIKATAN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84313"/>
            <a:ext cx="7696200" cy="4916487"/>
          </a:xfrm>
        </p:spPr>
        <p:txBody>
          <a:bodyPr/>
          <a:lstStyle/>
          <a:p>
            <a:pPr marL="0" indent="0" algn="just">
              <a:buFont typeface="Wingdings" pitchFamily="2" charset="2"/>
              <a:buNone/>
              <a:defRPr/>
            </a:pPr>
            <a:r>
              <a:rPr lang="id-ID" sz="2200" dirty="0" smtClean="0"/>
              <a:t>Pasal 8 ayat 2 Qaidah BAPELA Dapensymu Jabar : </a:t>
            </a:r>
            <a:r>
              <a:rPr lang="en-US" sz="2200" dirty="0" err="1" smtClean="0"/>
              <a:t>Besarnya</a:t>
            </a:r>
            <a:r>
              <a:rPr lang="en-US" sz="2200" dirty="0" smtClean="0"/>
              <a:t> </a:t>
            </a:r>
            <a:r>
              <a:rPr lang="en-US" sz="2200" dirty="0" err="1" smtClean="0"/>
              <a:t>penghargaan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</a:t>
            </a:r>
            <a:r>
              <a:rPr lang="en-US" sz="2200" dirty="0" err="1" smtClean="0"/>
              <a:t>persyarikatan</a:t>
            </a:r>
            <a:r>
              <a:rPr lang="en-US" sz="2200" dirty="0" smtClean="0"/>
              <a:t> </a:t>
            </a:r>
            <a:r>
              <a:rPr lang="en-US" sz="2200" dirty="0" err="1" smtClean="0"/>
              <a:t>Muhammadiyah</a:t>
            </a:r>
            <a:r>
              <a:rPr lang="en-US" sz="2200" dirty="0" smtClean="0"/>
              <a:t> </a:t>
            </a:r>
            <a:r>
              <a:rPr lang="en-US" sz="2200" dirty="0" err="1" smtClean="0"/>
              <a:t>dihitung</a:t>
            </a:r>
            <a:r>
              <a:rPr lang="en-US" sz="2200" dirty="0" smtClean="0"/>
              <a:t> </a:t>
            </a:r>
            <a:r>
              <a:rPr lang="en-US" sz="2200" dirty="0" err="1" smtClean="0"/>
              <a:t>berdasarkan</a:t>
            </a:r>
            <a:r>
              <a:rPr lang="en-US" sz="2200" dirty="0" smtClean="0"/>
              <a:t> </a:t>
            </a:r>
            <a:r>
              <a:rPr lang="en-US" sz="2200" dirty="0" err="1" smtClean="0"/>
              <a:t>masa</a:t>
            </a:r>
            <a:r>
              <a:rPr lang="en-US" sz="2200" dirty="0" smtClean="0"/>
              <a:t> </a:t>
            </a:r>
            <a:r>
              <a:rPr lang="en-US" sz="2200" dirty="0" err="1" smtClean="0"/>
              <a:t>kepesertaan</a:t>
            </a:r>
            <a:r>
              <a:rPr lang="en-US" sz="2200" dirty="0" smtClean="0"/>
              <a:t> </a:t>
            </a:r>
            <a:r>
              <a:rPr lang="en-US" sz="2200" dirty="0" err="1" smtClean="0"/>
              <a:t>sebagai</a:t>
            </a:r>
            <a:r>
              <a:rPr lang="en-US" sz="2200" dirty="0" smtClean="0"/>
              <a:t> </a:t>
            </a:r>
            <a:r>
              <a:rPr lang="en-US" sz="2200" dirty="0" err="1" smtClean="0"/>
              <a:t>berikut</a:t>
            </a:r>
            <a:r>
              <a:rPr lang="en-US" sz="2200" dirty="0" smtClean="0"/>
              <a:t> : </a:t>
            </a:r>
          </a:p>
          <a:p>
            <a:pPr>
              <a:buFont typeface="Wingdings" pitchFamily="2" charset="2"/>
              <a:buNone/>
              <a:defRPr/>
            </a:pPr>
            <a:endParaRPr lang="en-US" sz="2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74788" y="2781300"/>
          <a:ext cx="6481762" cy="37449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81762"/>
              </a:tblGrid>
              <a:tr h="5349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200" kern="1400" dirty="0">
                          <a:solidFill>
                            <a:schemeClr val="bg2"/>
                          </a:solidFill>
                          <a:effectLst/>
                        </a:rPr>
                        <a:t>1. Masa kepesertaan 10 - 12 tahun sebesar </a:t>
                      </a:r>
                      <a:r>
                        <a:rPr lang="id-ID" sz="1200" kern="1400" dirty="0" smtClean="0">
                          <a:solidFill>
                            <a:schemeClr val="bg2"/>
                          </a:solidFill>
                          <a:effectLst/>
                        </a:rPr>
                        <a:t>6 </a:t>
                      </a:r>
                      <a:r>
                        <a:rPr lang="id-ID" sz="1200" kern="1400" dirty="0">
                          <a:solidFill>
                            <a:schemeClr val="bg2"/>
                          </a:solidFill>
                          <a:effectLst/>
                        </a:rPr>
                        <a:t>kali simpanan 3 tahun pertama; </a:t>
                      </a:r>
                      <a:endParaRPr lang="id-ID" sz="1200" kern="14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68591" marR="68591" marT="952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200" kern="1400" dirty="0">
                          <a:solidFill>
                            <a:schemeClr val="bg2"/>
                          </a:solidFill>
                          <a:effectLst/>
                        </a:rPr>
                        <a:t>2. Masa kepesertaan 13 - 15 tahun sebesar </a:t>
                      </a:r>
                      <a:r>
                        <a:rPr lang="id-ID" sz="1200" kern="1400" dirty="0" smtClean="0">
                          <a:solidFill>
                            <a:schemeClr val="bg2"/>
                          </a:solidFill>
                          <a:effectLst/>
                        </a:rPr>
                        <a:t>8 </a:t>
                      </a:r>
                      <a:r>
                        <a:rPr lang="id-ID" sz="1200" kern="1400" dirty="0">
                          <a:solidFill>
                            <a:schemeClr val="bg2"/>
                          </a:solidFill>
                          <a:effectLst/>
                        </a:rPr>
                        <a:t>kali simpanan 3 tahun pertama; </a:t>
                      </a:r>
                      <a:endParaRPr lang="id-ID" sz="1200" kern="14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68591" marR="68591" marT="952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200" kern="1400" dirty="0">
                          <a:solidFill>
                            <a:schemeClr val="bg2"/>
                          </a:solidFill>
                          <a:effectLst/>
                        </a:rPr>
                        <a:t>3. Masa kepesertaan 16 - 18 tahun sebesar </a:t>
                      </a:r>
                      <a:r>
                        <a:rPr lang="id-ID" sz="1200" kern="1400" dirty="0" smtClean="0">
                          <a:solidFill>
                            <a:schemeClr val="bg2"/>
                          </a:solidFill>
                          <a:effectLst/>
                        </a:rPr>
                        <a:t>10 </a:t>
                      </a:r>
                      <a:r>
                        <a:rPr lang="id-ID" sz="1200" kern="1400" dirty="0">
                          <a:solidFill>
                            <a:schemeClr val="bg2"/>
                          </a:solidFill>
                          <a:effectLst/>
                        </a:rPr>
                        <a:t>kali simpanan 3 tahun pertama; </a:t>
                      </a:r>
                      <a:endParaRPr lang="id-ID" sz="1200" kern="14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68591" marR="68591" marT="952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200" kern="1400" dirty="0">
                          <a:solidFill>
                            <a:schemeClr val="bg2"/>
                          </a:solidFill>
                          <a:effectLst/>
                        </a:rPr>
                        <a:t>4. Masa kepesertaan 19 - 21 tahun sebesar </a:t>
                      </a:r>
                      <a:r>
                        <a:rPr lang="id-ID" sz="1200" kern="1400" dirty="0" smtClean="0">
                          <a:solidFill>
                            <a:schemeClr val="bg2"/>
                          </a:solidFill>
                          <a:effectLst/>
                        </a:rPr>
                        <a:t>12 </a:t>
                      </a:r>
                      <a:r>
                        <a:rPr lang="id-ID" sz="1200" kern="1400" dirty="0">
                          <a:solidFill>
                            <a:schemeClr val="bg2"/>
                          </a:solidFill>
                          <a:effectLst/>
                        </a:rPr>
                        <a:t>kali simpanan 3 tahun pertama; </a:t>
                      </a:r>
                      <a:endParaRPr lang="id-ID" sz="1200" kern="14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68591" marR="68591" marT="952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200" kern="1400" dirty="0">
                          <a:solidFill>
                            <a:schemeClr val="bg2"/>
                          </a:solidFill>
                          <a:effectLst/>
                        </a:rPr>
                        <a:t>5. Masa kepesertaan </a:t>
                      </a:r>
                      <a:r>
                        <a:rPr lang="id-ID" sz="1200" kern="1400" dirty="0" smtClean="0">
                          <a:solidFill>
                            <a:schemeClr val="bg2"/>
                          </a:solidFill>
                          <a:effectLst/>
                        </a:rPr>
                        <a:t>22 </a:t>
                      </a:r>
                      <a:r>
                        <a:rPr lang="id-ID" sz="1200" kern="1400" dirty="0">
                          <a:solidFill>
                            <a:schemeClr val="bg2"/>
                          </a:solidFill>
                          <a:effectLst/>
                        </a:rPr>
                        <a:t>- </a:t>
                      </a:r>
                      <a:r>
                        <a:rPr lang="id-ID" sz="1200" kern="1400" dirty="0" smtClean="0">
                          <a:solidFill>
                            <a:schemeClr val="bg2"/>
                          </a:solidFill>
                          <a:effectLst/>
                        </a:rPr>
                        <a:t>25 </a:t>
                      </a:r>
                      <a:r>
                        <a:rPr lang="id-ID" sz="1200" kern="1400" dirty="0">
                          <a:solidFill>
                            <a:schemeClr val="bg2"/>
                          </a:solidFill>
                          <a:effectLst/>
                        </a:rPr>
                        <a:t>tahun sebesar </a:t>
                      </a:r>
                      <a:r>
                        <a:rPr lang="id-ID" sz="1200" kern="1400" dirty="0" smtClean="0">
                          <a:solidFill>
                            <a:schemeClr val="bg2"/>
                          </a:solidFill>
                          <a:effectLst/>
                        </a:rPr>
                        <a:t>15 </a:t>
                      </a:r>
                      <a:r>
                        <a:rPr lang="id-ID" sz="1200" kern="1400" dirty="0">
                          <a:solidFill>
                            <a:schemeClr val="bg2"/>
                          </a:solidFill>
                          <a:effectLst/>
                        </a:rPr>
                        <a:t>kali simpanan 3 tahun pertama; </a:t>
                      </a:r>
                      <a:endParaRPr lang="id-ID" sz="1200" kern="14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68591" marR="68591" marT="952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200" kern="1400" dirty="0">
                          <a:solidFill>
                            <a:schemeClr val="bg2"/>
                          </a:solidFill>
                          <a:effectLst/>
                        </a:rPr>
                        <a:t>6. Masa kepesertaan </a:t>
                      </a:r>
                      <a:r>
                        <a:rPr lang="id-ID" sz="1200" kern="1400" dirty="0" smtClean="0">
                          <a:solidFill>
                            <a:schemeClr val="bg2"/>
                          </a:solidFill>
                          <a:effectLst/>
                        </a:rPr>
                        <a:t>26 </a:t>
                      </a:r>
                      <a:r>
                        <a:rPr lang="id-ID" sz="1200" kern="1400" dirty="0">
                          <a:solidFill>
                            <a:schemeClr val="bg2"/>
                          </a:solidFill>
                          <a:effectLst/>
                        </a:rPr>
                        <a:t>- 30 tahun sebesar </a:t>
                      </a:r>
                      <a:r>
                        <a:rPr lang="id-ID" sz="1200" kern="1400" dirty="0" smtClean="0">
                          <a:solidFill>
                            <a:schemeClr val="bg2"/>
                          </a:solidFill>
                          <a:effectLst/>
                        </a:rPr>
                        <a:t>18 </a:t>
                      </a:r>
                      <a:r>
                        <a:rPr lang="id-ID" sz="1200" kern="1400" dirty="0">
                          <a:solidFill>
                            <a:schemeClr val="bg2"/>
                          </a:solidFill>
                          <a:effectLst/>
                        </a:rPr>
                        <a:t>kali simpanan 3 tahun pertama; </a:t>
                      </a:r>
                      <a:endParaRPr lang="id-ID" sz="1200" kern="14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68591" marR="68591" marT="952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1200" kern="1400" dirty="0">
                          <a:solidFill>
                            <a:schemeClr val="bg2"/>
                          </a:solidFill>
                          <a:effectLst/>
                        </a:rPr>
                        <a:t>7. Masa kepesertaan </a:t>
                      </a:r>
                      <a:r>
                        <a:rPr lang="id-ID" sz="1200" kern="1400" dirty="0" smtClean="0">
                          <a:solidFill>
                            <a:schemeClr val="bg2"/>
                          </a:solidFill>
                          <a:effectLst/>
                        </a:rPr>
                        <a:t>31 </a:t>
                      </a:r>
                      <a:r>
                        <a:rPr lang="id-ID" sz="1200" kern="1400" dirty="0">
                          <a:solidFill>
                            <a:schemeClr val="bg2"/>
                          </a:solidFill>
                          <a:effectLst/>
                        </a:rPr>
                        <a:t>- 35 tahun sebesar </a:t>
                      </a:r>
                      <a:r>
                        <a:rPr lang="id-ID" sz="1200" kern="1400" dirty="0" smtClean="0">
                          <a:solidFill>
                            <a:schemeClr val="bg2"/>
                          </a:solidFill>
                          <a:effectLst/>
                        </a:rPr>
                        <a:t>22 </a:t>
                      </a:r>
                      <a:r>
                        <a:rPr lang="id-ID" sz="1200" kern="1400" dirty="0">
                          <a:solidFill>
                            <a:schemeClr val="bg2"/>
                          </a:solidFill>
                          <a:effectLst/>
                        </a:rPr>
                        <a:t>kali simpanan 3 tahun pertama; </a:t>
                      </a:r>
                      <a:endParaRPr lang="id-ID" sz="1200" kern="14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68591" marR="68591" marT="952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000" smtClean="0">
                <a:latin typeface="Arial Rounded MT Bold" pitchFamily="34" charset="0"/>
              </a:rPr>
              <a:t>MANFAAT PENSIUN</a:t>
            </a:r>
            <a:endParaRPr lang="en-US" sz="4000" smtClean="0">
              <a:latin typeface="Arial Rounded MT Bold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9388" y="1484313"/>
            <a:ext cx="8964612" cy="5373687"/>
          </a:xfrm>
          <a:solidFill>
            <a:schemeClr val="tx2"/>
          </a:solidFill>
        </p:spPr>
        <p:txBody>
          <a:bodyPr/>
          <a:lstStyle/>
          <a:p>
            <a:pPr algn="just">
              <a:buFont typeface="Wingdings" pitchFamily="2" charset="2"/>
              <a:buNone/>
              <a:defRPr/>
            </a:pPr>
            <a:r>
              <a:rPr lang="en-US" sz="2200" dirty="0" smtClean="0">
                <a:effectLst/>
              </a:rPr>
              <a:t>1.</a:t>
            </a:r>
            <a:r>
              <a:rPr lang="id-ID" sz="2200" dirty="0" smtClean="0">
                <a:effectLst/>
              </a:rPr>
              <a:t>	DPLK BRI (</a:t>
            </a:r>
            <a:r>
              <a:rPr lang="id-ID" sz="2200" dirty="0">
                <a:effectLst/>
              </a:rPr>
              <a:t>MKep 25 </a:t>
            </a:r>
            <a:r>
              <a:rPr lang="id-ID" sz="2200" dirty="0" smtClean="0">
                <a:effectLst/>
              </a:rPr>
              <a:t>th)</a:t>
            </a:r>
          </a:p>
          <a:p>
            <a:pPr algn="just">
              <a:buFont typeface="Wingdings" pitchFamily="2" charset="2"/>
              <a:buNone/>
              <a:tabLst>
                <a:tab pos="6997700" algn="l"/>
              </a:tabLst>
              <a:defRPr/>
            </a:pPr>
            <a:r>
              <a:rPr lang="id-ID" sz="2200" dirty="0" smtClean="0">
                <a:effectLst/>
                <a:latin typeface="+mj-lt"/>
              </a:rPr>
              <a:t>	Simpanan</a:t>
            </a:r>
            <a:r>
              <a:rPr lang="en-US" sz="2200" dirty="0" smtClean="0">
                <a:effectLst/>
                <a:latin typeface="+mj-lt"/>
              </a:rPr>
              <a:t> </a:t>
            </a:r>
            <a:r>
              <a:rPr lang="id-ID" sz="2200" dirty="0" smtClean="0">
                <a:effectLst/>
                <a:latin typeface="+mj-lt"/>
              </a:rPr>
              <a:t>P</a:t>
            </a:r>
            <a:r>
              <a:rPr lang="en-US" sz="2200" dirty="0" err="1" smtClean="0">
                <a:effectLst/>
                <a:latin typeface="+mj-lt"/>
              </a:rPr>
              <a:t>eserta</a:t>
            </a:r>
            <a:r>
              <a:rPr lang="en-US" sz="2200" dirty="0" smtClean="0">
                <a:effectLst/>
                <a:latin typeface="+mj-lt"/>
              </a:rPr>
              <a:t> R</a:t>
            </a:r>
            <a:r>
              <a:rPr lang="id-ID" sz="2200" dirty="0" smtClean="0">
                <a:effectLst/>
                <a:latin typeface="+mj-lt"/>
              </a:rPr>
              <a:t>p.</a:t>
            </a:r>
            <a:r>
              <a:rPr lang="en-US" sz="2200" dirty="0" smtClean="0">
                <a:effectLst/>
                <a:latin typeface="+mj-lt"/>
              </a:rPr>
              <a:t> 5</a:t>
            </a:r>
            <a:r>
              <a:rPr lang="id-ID" sz="2200" dirty="0" smtClean="0">
                <a:effectLst/>
                <a:latin typeface="+mj-lt"/>
              </a:rPr>
              <a:t>0</a:t>
            </a:r>
            <a:r>
              <a:rPr lang="en-US" sz="2200" dirty="0" smtClean="0">
                <a:effectLst/>
                <a:latin typeface="+mj-lt"/>
              </a:rPr>
              <a:t>.000 </a:t>
            </a:r>
            <a:r>
              <a:rPr lang="id-ID" sz="2200" dirty="0" smtClean="0">
                <a:effectLst/>
                <a:latin typeface="+mj-lt"/>
              </a:rPr>
              <a:t>x MK + Hasil Investasi	= Rp. 65 Jt 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id-ID" sz="2200" dirty="0" smtClean="0">
                <a:effectLst/>
                <a:latin typeface="+mj-lt"/>
              </a:rPr>
              <a:t>2. </a:t>
            </a:r>
            <a:r>
              <a:rPr lang="id-ID" sz="2200" dirty="0">
                <a:effectLst/>
              </a:rPr>
              <a:t>DaPenSyMu </a:t>
            </a:r>
            <a:endParaRPr lang="id-ID" sz="2200" dirty="0" smtClean="0">
              <a:effectLst/>
            </a:endParaRPr>
          </a:p>
          <a:p>
            <a:pPr algn="just">
              <a:buFont typeface="Wingdings" pitchFamily="2" charset="2"/>
              <a:buNone/>
              <a:tabLst>
                <a:tab pos="6997700" algn="l"/>
              </a:tabLst>
              <a:defRPr/>
            </a:pPr>
            <a:r>
              <a:rPr lang="id-ID" sz="2200" dirty="0">
                <a:effectLst/>
              </a:rPr>
              <a:t>	</a:t>
            </a:r>
            <a:r>
              <a:rPr lang="id-ID" sz="2200" dirty="0" smtClean="0">
                <a:effectLst/>
              </a:rPr>
              <a:t>Dana Tali Kasih </a:t>
            </a:r>
            <a:r>
              <a:rPr lang="id-ID" sz="2200" dirty="0">
                <a:effectLst/>
              </a:rPr>
              <a:t>Rp. </a:t>
            </a:r>
            <a:r>
              <a:rPr lang="id-ID" sz="2200" dirty="0" smtClean="0">
                <a:effectLst/>
              </a:rPr>
              <a:t>1.000</a:t>
            </a:r>
            <a:r>
              <a:rPr lang="id-ID" sz="2200" dirty="0">
                <a:effectLst/>
              </a:rPr>
              <a:t>,- </a:t>
            </a:r>
            <a:r>
              <a:rPr lang="id-ID" sz="2200" dirty="0" smtClean="0">
                <a:effectLst/>
              </a:rPr>
              <a:t>x Jumlah Peserta (7.000)	= </a:t>
            </a:r>
            <a:r>
              <a:rPr lang="id-ID" sz="2200" dirty="0">
                <a:effectLst/>
              </a:rPr>
              <a:t>Rp. </a:t>
            </a:r>
            <a:r>
              <a:rPr lang="id-ID" sz="2200" dirty="0" smtClean="0">
                <a:effectLst/>
              </a:rPr>
              <a:t> 7 Jt</a:t>
            </a:r>
          </a:p>
          <a:p>
            <a:pPr>
              <a:buFont typeface="Wingdings" pitchFamily="2" charset="2"/>
              <a:buNone/>
              <a:defRPr/>
            </a:pPr>
            <a:r>
              <a:rPr lang="id-ID" sz="2200" dirty="0" smtClean="0">
                <a:effectLst/>
              </a:rPr>
              <a:t>3. </a:t>
            </a:r>
            <a:r>
              <a:rPr lang="id-ID" sz="2200" dirty="0">
                <a:effectLst/>
              </a:rPr>
              <a:t>DaPenSyMu </a:t>
            </a:r>
            <a:r>
              <a:rPr lang="en-US" sz="2200" dirty="0" smtClean="0">
                <a:effectLst/>
              </a:rPr>
              <a:t>R</a:t>
            </a:r>
            <a:r>
              <a:rPr lang="id-ID" sz="2200" dirty="0">
                <a:effectLst/>
              </a:rPr>
              <a:t>p.</a:t>
            </a:r>
            <a:r>
              <a:rPr lang="en-US" sz="2200" dirty="0">
                <a:effectLst/>
              </a:rPr>
              <a:t> 3</a:t>
            </a:r>
            <a:r>
              <a:rPr lang="id-ID" sz="2200" dirty="0">
                <a:effectLst/>
              </a:rPr>
              <a:t>0</a:t>
            </a:r>
            <a:r>
              <a:rPr lang="en-US" sz="2200" dirty="0" smtClean="0">
                <a:effectLst/>
              </a:rPr>
              <a:t>.000</a:t>
            </a:r>
            <a:r>
              <a:rPr lang="id-ID" sz="2200" dirty="0" smtClean="0">
                <a:effectLst/>
              </a:rPr>
              <a:t>,- Penghargaan Persyarikatan </a:t>
            </a:r>
            <a:r>
              <a:rPr lang="id-ID" sz="2200" dirty="0">
                <a:effectLst/>
              </a:rPr>
              <a:t>	</a:t>
            </a:r>
            <a:endParaRPr lang="id-ID" sz="2200" dirty="0" smtClean="0">
              <a:effectLst/>
            </a:endParaRPr>
          </a:p>
          <a:p>
            <a:pPr>
              <a:buFont typeface="Wingdings" pitchFamily="2" charset="2"/>
              <a:buNone/>
              <a:defRPr/>
            </a:pPr>
            <a:r>
              <a:rPr lang="id-ID" sz="2200" dirty="0">
                <a:effectLst/>
              </a:rPr>
              <a:t>	</a:t>
            </a:r>
            <a:r>
              <a:rPr lang="id-ID" sz="2200" dirty="0" smtClean="0">
                <a:effectLst/>
              </a:rPr>
              <a:t>Masa Kepesertaan x Tarif Ketentuan DaPenSyMu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id-ID" sz="2200" dirty="0">
                <a:effectLst/>
              </a:rPr>
              <a:t>	</a:t>
            </a:r>
            <a:r>
              <a:rPr lang="id-ID" sz="2200" dirty="0" smtClean="0">
                <a:effectLst/>
              </a:rPr>
              <a:t>Ex.</a:t>
            </a:r>
            <a:r>
              <a:rPr lang="id-ID" sz="2200" dirty="0" smtClean="0"/>
              <a:t> </a:t>
            </a:r>
            <a:r>
              <a:rPr lang="id-ID" sz="2200" dirty="0" smtClean="0">
                <a:effectLst/>
              </a:rPr>
              <a:t>MKep </a:t>
            </a:r>
            <a:r>
              <a:rPr lang="id-ID" sz="2200" dirty="0">
                <a:effectLst/>
              </a:rPr>
              <a:t>25 </a:t>
            </a:r>
            <a:r>
              <a:rPr lang="id-ID" sz="2200" dirty="0" smtClean="0">
                <a:effectLst/>
              </a:rPr>
              <a:t>th = 15 </a:t>
            </a:r>
            <a:r>
              <a:rPr lang="id-ID" sz="2200" dirty="0">
                <a:effectLst/>
              </a:rPr>
              <a:t>kali </a:t>
            </a:r>
            <a:r>
              <a:rPr lang="id-ID" sz="2200" dirty="0" smtClean="0">
                <a:effectLst/>
              </a:rPr>
              <a:t>Iuran </a:t>
            </a:r>
            <a:r>
              <a:rPr lang="id-ID" sz="2200" dirty="0">
                <a:effectLst/>
              </a:rPr>
              <a:t>3 </a:t>
            </a:r>
            <a:r>
              <a:rPr lang="id-ID" sz="2200" dirty="0" smtClean="0">
                <a:effectLst/>
              </a:rPr>
              <a:t>tahun / UMR Jawa Barat :</a:t>
            </a:r>
          </a:p>
          <a:p>
            <a:pPr algn="just">
              <a:buFont typeface="Wingdings" pitchFamily="2" charset="2"/>
              <a:buNone/>
              <a:tabLst>
                <a:tab pos="6997700" algn="l"/>
              </a:tabLst>
              <a:defRPr/>
            </a:pPr>
            <a:r>
              <a:rPr lang="id-ID" sz="2200" dirty="0">
                <a:effectLst/>
              </a:rPr>
              <a:t>	</a:t>
            </a:r>
            <a:r>
              <a:rPr lang="id-ID" sz="2200" dirty="0" smtClean="0">
                <a:effectLst/>
              </a:rPr>
              <a:t>15 x 1.800.000	= Rp. 27 Jt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id-ID" sz="2200" dirty="0">
                <a:effectLst/>
              </a:rPr>
              <a:t>	</a:t>
            </a:r>
            <a:r>
              <a:rPr lang="id-ID" sz="2200" dirty="0" smtClean="0">
                <a:effectLst/>
              </a:rPr>
              <a:t>UMR Jawa Barat : 15 </a:t>
            </a:r>
            <a:r>
              <a:rPr lang="id-ID" sz="2200" dirty="0">
                <a:effectLst/>
              </a:rPr>
              <a:t>x </a:t>
            </a:r>
            <a:r>
              <a:rPr lang="id-ID" sz="2200" dirty="0" smtClean="0">
                <a:effectLst/>
              </a:rPr>
              <a:t>1.668.400</a:t>
            </a:r>
            <a:r>
              <a:rPr lang="id-ID" sz="2200" dirty="0">
                <a:effectLst/>
              </a:rPr>
              <a:t>	</a:t>
            </a:r>
            <a:r>
              <a:rPr lang="id-ID" sz="2200" dirty="0" smtClean="0">
                <a:effectLst/>
              </a:rPr>
              <a:t>= </a:t>
            </a:r>
            <a:r>
              <a:rPr lang="id-ID" sz="2200" dirty="0">
                <a:effectLst/>
              </a:rPr>
              <a:t>Rp. </a:t>
            </a:r>
            <a:r>
              <a:rPr lang="id-ID" sz="2200" dirty="0" smtClean="0">
                <a:effectLst/>
              </a:rPr>
              <a:t>25 </a:t>
            </a:r>
            <a:r>
              <a:rPr lang="id-ID" sz="2200" dirty="0">
                <a:effectLst/>
              </a:rPr>
              <a:t>Jt</a:t>
            </a:r>
          </a:p>
          <a:p>
            <a:pPr algn="just">
              <a:buFont typeface="Wingdings" pitchFamily="2" charset="2"/>
              <a:buNone/>
              <a:tabLst>
                <a:tab pos="6997700" algn="l"/>
              </a:tabLst>
              <a:defRPr/>
            </a:pPr>
            <a:r>
              <a:rPr lang="id-ID" sz="2200" dirty="0" smtClean="0">
                <a:effectLst/>
              </a:rPr>
              <a:t>4. Total Penerimaan Pensiun / Jaminan Hari Tua	= </a:t>
            </a:r>
            <a:r>
              <a:rPr lang="id-ID" sz="2200" b="1" dirty="0" smtClean="0">
                <a:effectLst/>
              </a:rPr>
              <a:t>Rp. 99 Jt</a:t>
            </a:r>
            <a:endParaRPr lang="id-ID" sz="22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052513"/>
            <a:ext cx="7308850" cy="579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3149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8" r="5244"/>
          <a:stretch>
            <a:fillRect/>
          </a:stretch>
        </p:blipFill>
        <p:spPr bwMode="auto">
          <a:xfrm>
            <a:off x="-7938" y="3316288"/>
            <a:ext cx="3157538" cy="191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1"/>
          <a:stretch>
            <a:fillRect/>
          </a:stretch>
        </p:blipFill>
        <p:spPr bwMode="auto">
          <a:xfrm>
            <a:off x="-7938" y="4941888"/>
            <a:ext cx="3157538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149600" y="1436688"/>
            <a:ext cx="5994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 b="1">
                <a:latin typeface="Georgia" pitchFamily="18" charset="0"/>
              </a:rPr>
              <a:t>BADAN </a:t>
            </a:r>
            <a:r>
              <a:rPr lang="id-ID" sz="1800" b="1">
                <a:latin typeface="Georgia" pitchFamily="18" charset="0"/>
              </a:rPr>
              <a:t>PENGELOLA AMANAH</a:t>
            </a:r>
            <a:r>
              <a:rPr lang="en-US" sz="1800" b="1">
                <a:latin typeface="Georgia" pitchFamily="18" charset="0"/>
              </a:rPr>
              <a:t> </a:t>
            </a:r>
            <a:endParaRPr lang="id-ID" sz="1800" b="1">
              <a:latin typeface="Georgia" pitchFamily="18" charset="0"/>
            </a:endParaRPr>
          </a:p>
          <a:p>
            <a:pPr algn="ctr"/>
            <a:r>
              <a:rPr lang="en-US" sz="1800" b="1">
                <a:latin typeface="Georgia" pitchFamily="18" charset="0"/>
              </a:rPr>
              <a:t>DAN</a:t>
            </a:r>
            <a:r>
              <a:rPr lang="id-ID" sz="1800" b="1">
                <a:latin typeface="Georgia" pitchFamily="18" charset="0"/>
              </a:rPr>
              <a:t>A</a:t>
            </a:r>
            <a:r>
              <a:rPr lang="en-US" sz="1800" b="1">
                <a:latin typeface="Georgia" pitchFamily="18" charset="0"/>
              </a:rPr>
              <a:t> PENSIUN PEGAWAI  </a:t>
            </a:r>
            <a:r>
              <a:rPr lang="id-ID" sz="1800" b="1">
                <a:latin typeface="Georgia" pitchFamily="18" charset="0"/>
              </a:rPr>
              <a:t>PERSYARIKATAN </a:t>
            </a:r>
            <a:r>
              <a:rPr lang="en-US" sz="1800" b="1">
                <a:latin typeface="Georgia" pitchFamily="18" charset="0"/>
              </a:rPr>
              <a:t>MUHAMMADIYAH </a:t>
            </a:r>
            <a:r>
              <a:rPr lang="id-ID" sz="1800" b="1">
                <a:latin typeface="Georgia" pitchFamily="18" charset="0"/>
              </a:rPr>
              <a:t>DI </a:t>
            </a:r>
            <a:r>
              <a:rPr lang="en-US" sz="1800" b="1">
                <a:latin typeface="Georgia" pitchFamily="18" charset="0"/>
              </a:rPr>
              <a:t>JAWA BARAT</a:t>
            </a:r>
            <a:r>
              <a:rPr lang="id-ID" sz="1800">
                <a:latin typeface="Georgia" pitchFamily="18" charset="0"/>
              </a:rPr>
              <a:t/>
            </a:r>
            <a:br>
              <a:rPr lang="id-ID" sz="1800">
                <a:latin typeface="Georgia" pitchFamily="18" charset="0"/>
              </a:rPr>
            </a:br>
            <a:r>
              <a:rPr lang="en-US" sz="1800" b="1">
                <a:latin typeface="Georgia" pitchFamily="18" charset="0"/>
              </a:rPr>
              <a:t>(</a:t>
            </a:r>
            <a:r>
              <a:rPr lang="id-ID" sz="1800" b="1">
                <a:latin typeface="Georgia" pitchFamily="18" charset="0"/>
              </a:rPr>
              <a:t>DaPenSyMu </a:t>
            </a:r>
            <a:r>
              <a:rPr lang="en-US" sz="1800" b="1">
                <a:latin typeface="Georgia" pitchFamily="18" charset="0"/>
              </a:rPr>
              <a:t>Jawa Barat)</a:t>
            </a:r>
            <a:endParaRPr lang="id-ID" sz="1800"/>
          </a:p>
        </p:txBody>
      </p:sp>
      <p:sp>
        <p:nvSpPr>
          <p:cNvPr id="4103" name="Rectangle 9"/>
          <p:cNvSpPr>
            <a:spLocks noChangeArrowheads="1"/>
          </p:cNvSpPr>
          <p:nvPr/>
        </p:nvSpPr>
        <p:spPr bwMode="auto">
          <a:xfrm>
            <a:off x="4572000" y="5830888"/>
            <a:ext cx="3529013" cy="815975"/>
          </a:xfrm>
          <a:prstGeom prst="rect">
            <a:avLst/>
          </a:prstGeom>
          <a:solidFill>
            <a:schemeClr val="tx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id-ID"/>
          </a:p>
        </p:txBody>
      </p:sp>
      <p:pic>
        <p:nvPicPr>
          <p:cNvPr id="4104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04788"/>
            <a:ext cx="1254125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5842000"/>
            <a:ext cx="354647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2000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6643"/>
          <p:cNvSpPr>
            <a:spLocks noChangeArrowheads="1"/>
          </p:cNvSpPr>
          <p:nvPr/>
        </p:nvSpPr>
        <p:spPr bwMode="auto">
          <a:xfrm>
            <a:off x="0" y="0"/>
            <a:ext cx="9148763" cy="69024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1000" y="2419350"/>
            <a:ext cx="2011363" cy="831850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id-ID" sz="1600" b="1"/>
              <a:t>BAPELA</a:t>
            </a:r>
          </a:p>
          <a:p>
            <a:pPr algn="ctr">
              <a:lnSpc>
                <a:spcPct val="150000"/>
              </a:lnSpc>
            </a:pPr>
            <a:r>
              <a:rPr lang="id-ID" sz="1600" b="1"/>
              <a:t>DaPenSyMu Jabar</a:t>
            </a:r>
          </a:p>
        </p:txBody>
      </p:sp>
      <p:sp>
        <p:nvSpPr>
          <p:cNvPr id="26627" name="TextBox 5"/>
          <p:cNvSpPr txBox="1">
            <a:spLocks noChangeArrowheads="1"/>
          </p:cNvSpPr>
          <p:nvPr/>
        </p:nvSpPr>
        <p:spPr bwMode="auto">
          <a:xfrm>
            <a:off x="3683000" y="790575"/>
            <a:ext cx="2087563" cy="1016000"/>
          </a:xfrm>
          <a:prstGeom prst="rect">
            <a:avLst/>
          </a:prstGeom>
          <a:solidFill>
            <a:schemeClr val="bg2"/>
          </a:solidFill>
          <a:ln w="19050">
            <a:solidFill>
              <a:schemeClr val="accent1"/>
            </a:solidFill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defRPr/>
            </a:pPr>
            <a:r>
              <a:rPr lang="id-ID" sz="1500" b="1" dirty="0" smtClean="0"/>
              <a:t>DPLK BRI</a:t>
            </a:r>
          </a:p>
          <a:p>
            <a:pPr marL="177800" indent="-177800" algn="l">
              <a:buFont typeface="Arial" pitchFamily="34" charset="0"/>
              <a:buChar char="•"/>
              <a:defRPr/>
            </a:pPr>
            <a:r>
              <a:rPr lang="id-ID" sz="1500" b="1" dirty="0" smtClean="0"/>
              <a:t>Pendaftaran Peserta</a:t>
            </a:r>
          </a:p>
          <a:p>
            <a:pPr marL="177800" indent="-177800" algn="l">
              <a:buFont typeface="Arial" pitchFamily="34" charset="0"/>
              <a:buChar char="•"/>
              <a:defRPr/>
            </a:pPr>
            <a:r>
              <a:rPr lang="id-ID" sz="1500" b="1" dirty="0" smtClean="0"/>
              <a:t>AUM / PWM, PDM, PCM</a:t>
            </a:r>
          </a:p>
        </p:txBody>
      </p:sp>
      <p:cxnSp>
        <p:nvCxnSpPr>
          <p:cNvPr id="9" name="Straight Arrow Connector 8"/>
          <p:cNvCxnSpPr>
            <a:endCxn id="5" idx="2"/>
          </p:cNvCxnSpPr>
          <p:nvPr/>
        </p:nvCxnSpPr>
        <p:spPr>
          <a:xfrm flipV="1">
            <a:off x="1387475" y="3251200"/>
            <a:ext cx="0" cy="2633663"/>
          </a:xfrm>
          <a:prstGeom prst="straightConnector1">
            <a:avLst/>
          </a:prstGeom>
          <a:ln w="57150">
            <a:solidFill>
              <a:srgbClr val="66FFCC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167063" y="2062163"/>
            <a:ext cx="2962275" cy="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588" y="5884863"/>
            <a:ext cx="3744912" cy="784225"/>
          </a:xfrm>
          <a:prstGeom prst="rect">
            <a:avLst/>
          </a:prstGeom>
          <a:solidFill>
            <a:srgbClr val="00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id-ID" sz="1500" b="1">
                <a:solidFill>
                  <a:schemeClr val="bg2"/>
                </a:solidFill>
              </a:rPr>
              <a:t>PIMPINAN AUM  MENGIRIM </a:t>
            </a:r>
          </a:p>
          <a:p>
            <a:pPr algn="ctr"/>
            <a:r>
              <a:rPr lang="id-ID" sz="1500" b="1">
                <a:solidFill>
                  <a:schemeClr val="bg2"/>
                </a:solidFill>
              </a:rPr>
              <a:t>FORMULIR  PEGAWAI, AUM &amp;</a:t>
            </a:r>
          </a:p>
          <a:p>
            <a:pPr algn="ctr"/>
            <a:r>
              <a:rPr lang="id-ID" sz="1500" b="1">
                <a:solidFill>
                  <a:schemeClr val="bg2"/>
                </a:solidFill>
              </a:rPr>
              <a:t>LIST DAFTAR PEGAWAI  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187450" y="4833938"/>
            <a:ext cx="358775" cy="3238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id-ID" sz="1500" b="1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770563" y="1114425"/>
            <a:ext cx="357187" cy="322263"/>
          </a:xfrm>
          <a:prstGeom prst="rect">
            <a:avLst/>
          </a:prstGeom>
          <a:solidFill>
            <a:schemeClr val="bg2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id-ID" sz="1500" b="1"/>
              <a:t>3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829175" y="1893888"/>
            <a:ext cx="358775" cy="3238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id-ID" sz="1500" b="1">
                <a:solidFill>
                  <a:schemeClr val="tx2"/>
                </a:solidFill>
              </a:rPr>
              <a:t>4</a:t>
            </a:r>
          </a:p>
        </p:txBody>
      </p:sp>
      <p:cxnSp>
        <p:nvCxnSpPr>
          <p:cNvPr id="20" name="Straight Arrow Connector 19"/>
          <p:cNvCxnSpPr>
            <a:stCxn id="11" idx="3"/>
          </p:cNvCxnSpPr>
          <p:nvPr/>
        </p:nvCxnSpPr>
        <p:spPr>
          <a:xfrm>
            <a:off x="3746500" y="6276975"/>
            <a:ext cx="2554288" cy="0"/>
          </a:xfrm>
          <a:prstGeom prst="straightConnector1">
            <a:avLst/>
          </a:prstGeom>
          <a:ln w="57150">
            <a:solidFill>
              <a:srgbClr val="66FF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0" name="TextBox 23"/>
          <p:cNvSpPr txBox="1">
            <a:spLocks noChangeArrowheads="1"/>
          </p:cNvSpPr>
          <p:nvPr/>
        </p:nvSpPr>
        <p:spPr bwMode="auto">
          <a:xfrm>
            <a:off x="1835150" y="296863"/>
            <a:ext cx="5749925" cy="32385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id-ID" sz="1500" b="1">
                <a:solidFill>
                  <a:schemeClr val="bg2"/>
                </a:solidFill>
              </a:rPr>
              <a:t>MEKANISME PENDAFTARAN PADA DAPENSYMU JABAR</a:t>
            </a:r>
          </a:p>
        </p:txBody>
      </p:sp>
      <p:cxnSp>
        <p:nvCxnSpPr>
          <p:cNvPr id="27" name="Straight Arrow Connector 26"/>
          <p:cNvCxnSpPr>
            <a:stCxn id="15" idx="1"/>
            <a:endCxn id="26627" idx="1"/>
          </p:cNvCxnSpPr>
          <p:nvPr/>
        </p:nvCxnSpPr>
        <p:spPr>
          <a:xfrm flipV="1">
            <a:off x="2838450" y="1298575"/>
            <a:ext cx="844550" cy="782638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665663" y="6115050"/>
            <a:ext cx="357187" cy="3238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id-ID" sz="1500" b="1">
                <a:solidFill>
                  <a:schemeClr val="bg2"/>
                </a:solidFill>
              </a:rPr>
              <a:t>6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126163" y="693738"/>
            <a:ext cx="2884487" cy="1246187"/>
          </a:xfrm>
          <a:prstGeom prst="rect">
            <a:avLst/>
          </a:prstGeom>
          <a:solidFill>
            <a:schemeClr val="bg2"/>
          </a:solidFill>
          <a:ln w="28575">
            <a:solidFill>
              <a:srgbClr val="FFFF00"/>
            </a:solidFill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defRPr/>
            </a:pPr>
            <a:r>
              <a:rPr lang="id-ID" sz="1500" b="1" dirty="0" smtClean="0"/>
              <a:t>KELUAR : </a:t>
            </a:r>
          </a:p>
          <a:p>
            <a:pPr marL="177800" indent="-177800" algn="l">
              <a:buFont typeface="Arial" pitchFamily="34" charset="0"/>
              <a:buChar char="•"/>
              <a:defRPr/>
            </a:pPr>
            <a:r>
              <a:rPr lang="id-ID" sz="1500" dirty="0" smtClean="0"/>
              <a:t>Nomor &amp; Kartu Peserta DPLK BRI Pegawai</a:t>
            </a:r>
          </a:p>
          <a:p>
            <a:pPr marL="177800" indent="-177800" algn="l">
              <a:buFont typeface="Arial" pitchFamily="34" charset="0"/>
              <a:buChar char="•"/>
              <a:defRPr/>
            </a:pPr>
            <a:r>
              <a:rPr lang="id-ID" sz="1500" dirty="0" smtClean="0"/>
              <a:t>Account Kepesertaan Pegawai</a:t>
            </a:r>
          </a:p>
          <a:p>
            <a:pPr marL="177800" indent="-177800" algn="l">
              <a:buFont typeface="Arial" pitchFamily="34" charset="0"/>
              <a:buChar char="•"/>
              <a:defRPr/>
            </a:pPr>
            <a:r>
              <a:rPr lang="id-ID" sz="1500" dirty="0" smtClean="0"/>
              <a:t>Kewajiban Iuran perbulan</a:t>
            </a:r>
          </a:p>
        </p:txBody>
      </p:sp>
      <p:sp>
        <p:nvSpPr>
          <p:cNvPr id="26654" name="TextBox 32"/>
          <p:cNvSpPr txBox="1">
            <a:spLocks noChangeArrowheads="1"/>
          </p:cNvSpPr>
          <p:nvPr/>
        </p:nvSpPr>
        <p:spPr bwMode="auto">
          <a:xfrm>
            <a:off x="6300788" y="5591175"/>
            <a:ext cx="2833687" cy="1077913"/>
          </a:xfrm>
          <a:prstGeom prst="rect">
            <a:avLst/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id-ID" sz="1600">
                <a:solidFill>
                  <a:srgbClr val="FFFF00"/>
                </a:solidFill>
              </a:rPr>
              <a:t>Rekening 0389-01-000845-30-3 Bank BRI Cabang Bandung Martadinata, a.n BAPELA DAPENSYMU JABAR</a:t>
            </a:r>
            <a:endParaRPr lang="id-ID" sz="1500" b="1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4259263" y="1806575"/>
            <a:ext cx="0" cy="612775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5"/>
          <p:cNvSpPr txBox="1">
            <a:spLocks noChangeArrowheads="1"/>
          </p:cNvSpPr>
          <p:nvPr/>
        </p:nvSpPr>
        <p:spPr bwMode="auto">
          <a:xfrm>
            <a:off x="3683000" y="2424113"/>
            <a:ext cx="2087563" cy="1246187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defRPr/>
            </a:pPr>
            <a:r>
              <a:rPr lang="id-ID" sz="1500" b="1" dirty="0" smtClean="0"/>
              <a:t>Bank BRI KC BM</a:t>
            </a:r>
          </a:p>
          <a:p>
            <a:pPr marL="177800" indent="-177800" algn="l">
              <a:buFont typeface="Arial" pitchFamily="34" charset="0"/>
              <a:buChar char="•"/>
              <a:defRPr/>
            </a:pPr>
            <a:r>
              <a:rPr lang="id-ID" sz="1500" dirty="0" smtClean="0"/>
              <a:t>Pendaftaran AUM/ PWM, PDM, PCM</a:t>
            </a:r>
          </a:p>
          <a:p>
            <a:pPr marL="177800" indent="-177800" algn="l">
              <a:buFont typeface="Arial" pitchFamily="34" charset="0"/>
              <a:buChar char="•"/>
              <a:defRPr/>
            </a:pPr>
            <a:r>
              <a:rPr lang="id-ID" sz="1500" dirty="0" smtClean="0"/>
              <a:t>Jumlah Peserta </a:t>
            </a:r>
          </a:p>
          <a:p>
            <a:pPr marL="177800" indent="-177800" algn="l">
              <a:buFont typeface="Arial" pitchFamily="34" charset="0"/>
              <a:buChar char="•"/>
              <a:defRPr/>
            </a:pPr>
            <a:r>
              <a:rPr lang="id-ID" sz="1500" dirty="0" smtClean="0"/>
              <a:t>Kewajiban Iuran 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136525" y="1468438"/>
            <a:ext cx="2701925" cy="1016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id-ID" sz="1500" b="1" dirty="0" smtClean="0">
                <a:solidFill>
                  <a:schemeClr val="bg2"/>
                </a:solidFill>
              </a:rPr>
              <a:t>REKAP  DATA :</a:t>
            </a:r>
          </a:p>
          <a:p>
            <a:pPr marL="177800" indent="-177800" algn="l">
              <a:buFontTx/>
              <a:buAutoNum type="arabicPeriod"/>
              <a:defRPr/>
            </a:pPr>
            <a:r>
              <a:rPr lang="id-ID" sz="1500" b="1" dirty="0" smtClean="0">
                <a:solidFill>
                  <a:schemeClr val="bg2"/>
                </a:solidFill>
              </a:rPr>
              <a:t>Peserta Pegawai / Pengurus</a:t>
            </a:r>
          </a:p>
          <a:p>
            <a:pPr marL="177800" indent="-177800" algn="l">
              <a:buFontTx/>
              <a:buAutoNum type="arabicPeriod"/>
              <a:defRPr/>
            </a:pPr>
            <a:r>
              <a:rPr lang="id-ID" sz="1500" b="1" dirty="0" smtClean="0">
                <a:solidFill>
                  <a:schemeClr val="bg2"/>
                </a:solidFill>
              </a:rPr>
              <a:t>Peserta AUM / PWM, </a:t>
            </a:r>
          </a:p>
          <a:p>
            <a:pPr marL="177800" algn="l">
              <a:defRPr/>
            </a:pPr>
            <a:r>
              <a:rPr lang="id-ID" sz="1500" b="1" dirty="0" smtClean="0">
                <a:solidFill>
                  <a:schemeClr val="bg2"/>
                </a:solidFill>
              </a:rPr>
              <a:t>PDM, PCM</a:t>
            </a:r>
          </a:p>
        </p:txBody>
      </p:sp>
      <p:cxnSp>
        <p:nvCxnSpPr>
          <p:cNvPr id="44" name="Straight Arrow Connector 43"/>
          <p:cNvCxnSpPr>
            <a:stCxn id="41" idx="3"/>
          </p:cNvCxnSpPr>
          <p:nvPr/>
        </p:nvCxnSpPr>
        <p:spPr>
          <a:xfrm>
            <a:off x="2838450" y="1976438"/>
            <a:ext cx="844550" cy="946150"/>
          </a:xfrm>
          <a:prstGeom prst="straightConnector1">
            <a:avLst/>
          </a:prstGeom>
          <a:ln w="57150">
            <a:solidFill>
              <a:srgbClr val="99FF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838450" y="1919288"/>
            <a:ext cx="358775" cy="3238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id-ID" sz="1500" b="1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116638" y="1917700"/>
            <a:ext cx="2881312" cy="1477963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defRPr/>
            </a:pPr>
            <a:r>
              <a:rPr lang="id-ID" sz="1500" b="1" dirty="0" smtClean="0"/>
              <a:t>KELUAR : </a:t>
            </a:r>
          </a:p>
          <a:p>
            <a:pPr marL="177800" indent="-177800" algn="l">
              <a:buFont typeface="Arial" pitchFamily="34" charset="0"/>
              <a:buChar char="•"/>
              <a:defRPr/>
            </a:pPr>
            <a:r>
              <a:rPr lang="id-ID" sz="1500" dirty="0" smtClean="0"/>
              <a:t>No. Referensi  BRIVA  Iuran Per AUM, PWM, PDM, PCM</a:t>
            </a:r>
          </a:p>
          <a:p>
            <a:pPr marL="177800" indent="-177800" algn="l">
              <a:buFont typeface="Arial" pitchFamily="34" charset="0"/>
              <a:buChar char="•"/>
              <a:defRPr/>
            </a:pPr>
            <a:r>
              <a:rPr lang="id-ID" sz="1500" dirty="0" smtClean="0"/>
              <a:t>Jumlah Iuran Pegawai, AUM, PWM, PDM, PCM perbulan</a:t>
            </a:r>
          </a:p>
          <a:p>
            <a:pPr marL="177800" indent="-177800" algn="l">
              <a:buFont typeface="Arial" pitchFamily="34" charset="0"/>
              <a:buChar char="•"/>
              <a:defRPr/>
            </a:pPr>
            <a:r>
              <a:rPr lang="id-ID" sz="1500" dirty="0" smtClean="0"/>
              <a:t>Kartu Layanan Prioritas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5768975" y="2600325"/>
            <a:ext cx="357188" cy="322263"/>
          </a:xfrm>
          <a:prstGeom prst="rect">
            <a:avLst/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id-ID" sz="1500" b="1"/>
              <a:t>3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 flipH="1">
            <a:off x="2565400" y="2484438"/>
            <a:ext cx="7938" cy="33147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386013" y="3827463"/>
            <a:ext cx="357187" cy="322262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id-ID" sz="1500" b="1"/>
              <a:t>5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768475" y="4132263"/>
            <a:ext cx="4649788" cy="1384300"/>
          </a:xfrm>
          <a:prstGeom prst="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defRPr/>
            </a:pPr>
            <a:r>
              <a:rPr lang="id-ID" sz="1200" b="1" dirty="0" smtClean="0"/>
              <a:t>PENGIRIMAN :</a:t>
            </a:r>
          </a:p>
          <a:p>
            <a:pPr marL="177800" indent="-177800" algn="l">
              <a:buFont typeface="Arial" pitchFamily="34" charset="0"/>
              <a:buChar char="•"/>
              <a:defRPr/>
            </a:pPr>
            <a:r>
              <a:rPr lang="id-ID" sz="1200" dirty="0" smtClean="0"/>
              <a:t>Nomor &amp; Kartu Peserta DPLK BRI untuk Pegawai</a:t>
            </a:r>
          </a:p>
          <a:p>
            <a:pPr marL="177800" indent="-177800" algn="l">
              <a:buFont typeface="Arial" pitchFamily="34" charset="0"/>
              <a:buChar char="•"/>
              <a:defRPr/>
            </a:pPr>
            <a:r>
              <a:rPr lang="id-ID" sz="1200" dirty="0" smtClean="0"/>
              <a:t>Account Kepesertaan Pegawai</a:t>
            </a:r>
          </a:p>
          <a:p>
            <a:pPr marL="177800" indent="-177800" algn="l">
              <a:buFont typeface="Arial" pitchFamily="34" charset="0"/>
              <a:buChar char="•"/>
              <a:defRPr/>
            </a:pPr>
            <a:r>
              <a:rPr lang="id-ID" sz="1200" dirty="0" smtClean="0"/>
              <a:t>No. Referensi BRIVA Iuran Per AUM, PWM, PDM, PCM di BRI</a:t>
            </a:r>
          </a:p>
          <a:p>
            <a:pPr marL="177800" indent="-177800" algn="l">
              <a:buFont typeface="Arial" pitchFamily="34" charset="0"/>
              <a:buChar char="•"/>
              <a:defRPr/>
            </a:pPr>
            <a:r>
              <a:rPr lang="id-ID" sz="1200" dirty="0" smtClean="0"/>
              <a:t>Jumlah Iuran dari Pegawai, AUM, PWM, PDM, PCM perbulan</a:t>
            </a:r>
          </a:p>
          <a:p>
            <a:pPr marL="177800" indent="-177800" algn="l">
              <a:buFont typeface="Arial" pitchFamily="34" charset="0"/>
              <a:buChar char="•"/>
              <a:defRPr/>
            </a:pPr>
            <a:r>
              <a:rPr lang="id-ID" sz="1200" dirty="0" smtClean="0"/>
              <a:t>Surat Perintah Membayar Iuran Pegawai, AUM, PWM, PDM, PCM perbulan</a:t>
            </a: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3805238" y="5799138"/>
            <a:ext cx="2409825" cy="307975"/>
          </a:xfrm>
          <a:prstGeom prst="rect">
            <a:avLst/>
          </a:prstGeom>
          <a:solidFill>
            <a:srgbClr val="66FFCC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id-ID" sz="1400" b="1">
                <a:solidFill>
                  <a:schemeClr val="bg2"/>
                </a:solidFill>
              </a:rPr>
              <a:t>MEMBAYAR IURAN / BLN</a:t>
            </a:r>
            <a:endParaRPr lang="id-ID" sz="1400" b="1"/>
          </a:p>
        </p:txBody>
      </p:sp>
      <p:grpSp>
        <p:nvGrpSpPr>
          <p:cNvPr id="26652" name="Group 26651"/>
          <p:cNvGrpSpPr>
            <a:grpSpLocks/>
          </p:cNvGrpSpPr>
          <p:nvPr/>
        </p:nvGrpSpPr>
        <p:grpSpPr bwMode="auto">
          <a:xfrm>
            <a:off x="5770563" y="3576638"/>
            <a:ext cx="2065337" cy="2043112"/>
            <a:chOff x="5770736" y="3547616"/>
            <a:chExt cx="2065139" cy="2043831"/>
          </a:xfrm>
        </p:grpSpPr>
        <p:cxnSp>
          <p:nvCxnSpPr>
            <p:cNvPr id="29" name="Straight Arrow Connector 28"/>
            <p:cNvCxnSpPr/>
            <p:nvPr/>
          </p:nvCxnSpPr>
          <p:spPr>
            <a:xfrm flipH="1">
              <a:off x="5770736" y="3547616"/>
              <a:ext cx="206513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72" name="Straight Connector 26635"/>
            <p:cNvCxnSpPr>
              <a:cxnSpLocks noChangeShapeType="1"/>
            </p:cNvCxnSpPr>
            <p:nvPr/>
          </p:nvCxnSpPr>
          <p:spPr bwMode="auto">
            <a:xfrm>
              <a:off x="7835875" y="3547616"/>
              <a:ext cx="0" cy="2043831"/>
            </a:xfrm>
            <a:prstGeom prst="line">
              <a:avLst/>
            </a:prstGeom>
            <a:noFill/>
            <a:ln w="57150" cap="sq" algn="ctr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4141788" y="2089150"/>
            <a:ext cx="247650" cy="323850"/>
          </a:xfrm>
          <a:prstGeom prst="rect">
            <a:avLst/>
          </a:prstGeom>
          <a:solidFill>
            <a:schemeClr val="bg2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id-ID" sz="1500" b="1"/>
              <a:t>7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455863" y="2943225"/>
            <a:ext cx="1227137" cy="0"/>
          </a:xfrm>
          <a:prstGeom prst="straightConnector1">
            <a:avLst/>
          </a:prstGeom>
          <a:ln w="5715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108325" y="2781300"/>
            <a:ext cx="358775" cy="3238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id-ID" sz="1500" b="1"/>
              <a:t>8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771775" y="3105150"/>
            <a:ext cx="885825" cy="554038"/>
          </a:xfrm>
          <a:prstGeom prst="rect">
            <a:avLst/>
          </a:prstGeom>
          <a:solidFill>
            <a:srgbClr val="0000CC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id-ID" sz="1500" b="1"/>
              <a:t>KONF  IURAN</a:t>
            </a:r>
          </a:p>
        </p:txBody>
      </p:sp>
      <p:cxnSp>
        <p:nvCxnSpPr>
          <p:cNvPr id="88" name="Straight Arrow Connector 87"/>
          <p:cNvCxnSpPr/>
          <p:nvPr/>
        </p:nvCxnSpPr>
        <p:spPr>
          <a:xfrm>
            <a:off x="238125" y="2484438"/>
            <a:ext cx="0" cy="340042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107950" y="3827463"/>
            <a:ext cx="357188" cy="32226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id-ID" sz="1500" b="1"/>
              <a:t>9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4925" y="4152900"/>
            <a:ext cx="1512888" cy="461963"/>
          </a:xfrm>
          <a:prstGeom prst="rect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id-ID" sz="1200" b="1"/>
              <a:t>KONF </a:t>
            </a:r>
          </a:p>
          <a:p>
            <a:pPr algn="ctr"/>
            <a:r>
              <a:rPr lang="id-ID" sz="1200" b="1"/>
              <a:t>TUNGGAKAN</a:t>
            </a:r>
          </a:p>
        </p:txBody>
      </p:sp>
      <p:cxnSp>
        <p:nvCxnSpPr>
          <p:cNvPr id="98" name="Straight Arrow Connector 97"/>
          <p:cNvCxnSpPr/>
          <p:nvPr/>
        </p:nvCxnSpPr>
        <p:spPr>
          <a:xfrm>
            <a:off x="3709988" y="6615113"/>
            <a:ext cx="2554287" cy="0"/>
          </a:xfrm>
          <a:prstGeom prst="straightConnector1">
            <a:avLst/>
          </a:prstGeom>
          <a:ln w="57150">
            <a:solidFill>
              <a:srgbClr val="66FF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>
            <a:spLocks noChangeArrowheads="1"/>
          </p:cNvSpPr>
          <p:nvPr/>
        </p:nvSpPr>
        <p:spPr bwMode="auto">
          <a:xfrm>
            <a:off x="4630738" y="6453188"/>
            <a:ext cx="392112" cy="3238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id-ID" sz="1500" b="1">
                <a:solidFill>
                  <a:schemeClr val="bg2"/>
                </a:solidFill>
              </a:rPr>
              <a:t>10</a:t>
            </a:r>
          </a:p>
        </p:txBody>
      </p:sp>
      <p:grpSp>
        <p:nvGrpSpPr>
          <p:cNvPr id="100" name="Group 99"/>
          <p:cNvGrpSpPr>
            <a:grpSpLocks/>
          </p:cNvGrpSpPr>
          <p:nvPr/>
        </p:nvGrpSpPr>
        <p:grpSpPr bwMode="auto">
          <a:xfrm>
            <a:off x="5770563" y="3573463"/>
            <a:ext cx="1681162" cy="2044700"/>
            <a:chOff x="5770736" y="3547616"/>
            <a:chExt cx="2065139" cy="2043831"/>
          </a:xfrm>
        </p:grpSpPr>
        <p:cxnSp>
          <p:nvCxnSpPr>
            <p:cNvPr id="101" name="Straight Arrow Connector 100"/>
            <p:cNvCxnSpPr/>
            <p:nvPr/>
          </p:nvCxnSpPr>
          <p:spPr>
            <a:xfrm flipH="1">
              <a:off x="5770736" y="3547616"/>
              <a:ext cx="206513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70" name="Straight Connector 101"/>
            <p:cNvCxnSpPr>
              <a:cxnSpLocks noChangeShapeType="1"/>
            </p:cNvCxnSpPr>
            <p:nvPr/>
          </p:nvCxnSpPr>
          <p:spPr bwMode="auto">
            <a:xfrm>
              <a:off x="7835875" y="3547616"/>
              <a:ext cx="0" cy="2043831"/>
            </a:xfrm>
            <a:prstGeom prst="line">
              <a:avLst/>
            </a:prstGeom>
            <a:noFill/>
            <a:ln w="57150" cap="sq" algn="ctr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05" name="Straight Arrow Connector 104"/>
          <p:cNvCxnSpPr/>
          <p:nvPr/>
        </p:nvCxnSpPr>
        <p:spPr>
          <a:xfrm flipH="1">
            <a:off x="2455863" y="2632075"/>
            <a:ext cx="1227137" cy="0"/>
          </a:xfrm>
          <a:prstGeom prst="straightConnector1">
            <a:avLst/>
          </a:prstGeom>
          <a:ln w="5715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>
            <a:spLocks noChangeArrowheads="1"/>
          </p:cNvSpPr>
          <p:nvPr/>
        </p:nvSpPr>
        <p:spPr bwMode="auto">
          <a:xfrm>
            <a:off x="3046413" y="2470150"/>
            <a:ext cx="457200" cy="3238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id-ID" sz="1500" b="1"/>
              <a:t>11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2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4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9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9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4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9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4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9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627" grpId="0" animBg="1"/>
      <p:bldP spid="11" grpId="0" animBg="1"/>
      <p:bldP spid="14" grpId="0" animBg="1"/>
      <p:bldP spid="16" grpId="0" animBg="1"/>
      <p:bldP spid="19" grpId="0" animBg="1"/>
      <p:bldP spid="30" grpId="0" animBg="1"/>
      <p:bldP spid="31" grpId="0" animBg="1"/>
      <p:bldP spid="26654" grpId="0" animBg="1"/>
      <p:bldP spid="40" grpId="0" animBg="1"/>
      <p:bldP spid="41" grpId="0" animBg="1"/>
      <p:bldP spid="15" grpId="0" animBg="1"/>
      <p:bldP spid="48" grpId="0" animBg="1"/>
      <p:bldP spid="62" grpId="0" animBg="1"/>
      <p:bldP spid="28" grpId="0" animBg="1"/>
      <p:bldP spid="8" grpId="0" animBg="1"/>
      <p:bldP spid="71" grpId="0" animBg="1"/>
      <p:bldP spid="81" grpId="0" animBg="1"/>
      <p:bldP spid="22" grpId="0" animBg="1"/>
      <p:bldP spid="21" grpId="0" animBg="1"/>
      <p:bldP spid="89" grpId="0" animBg="1"/>
      <p:bldP spid="17" grpId="0" animBg="1"/>
      <p:bldP spid="99" grpId="0" animBg="1"/>
      <p:bldP spid="10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6643"/>
          <p:cNvSpPr>
            <a:spLocks noChangeArrowheads="1"/>
          </p:cNvSpPr>
          <p:nvPr/>
        </p:nvSpPr>
        <p:spPr bwMode="auto">
          <a:xfrm>
            <a:off x="1588" y="0"/>
            <a:ext cx="9148762" cy="69738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1000" y="2419350"/>
            <a:ext cx="2011363" cy="831850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id-ID" sz="1600" b="1"/>
              <a:t>BAPELA</a:t>
            </a:r>
          </a:p>
          <a:p>
            <a:pPr algn="ctr">
              <a:lnSpc>
                <a:spcPct val="150000"/>
              </a:lnSpc>
            </a:pPr>
            <a:r>
              <a:rPr lang="id-ID" sz="1600" b="1"/>
              <a:t>DaPenSyMu Jabar</a:t>
            </a:r>
          </a:p>
        </p:txBody>
      </p:sp>
      <p:sp>
        <p:nvSpPr>
          <p:cNvPr id="26627" name="TextBox 5"/>
          <p:cNvSpPr txBox="1">
            <a:spLocks noChangeArrowheads="1"/>
          </p:cNvSpPr>
          <p:nvPr/>
        </p:nvSpPr>
        <p:spPr bwMode="auto">
          <a:xfrm>
            <a:off x="3683000" y="982663"/>
            <a:ext cx="2087563" cy="64611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defRPr/>
            </a:pPr>
            <a:r>
              <a:rPr lang="id-ID" sz="1200" b="1" dirty="0" smtClean="0"/>
              <a:t>DPLK BRI</a:t>
            </a:r>
          </a:p>
          <a:p>
            <a:pPr marL="177800" indent="-177800" algn="l">
              <a:buFont typeface="Arial" pitchFamily="34" charset="0"/>
              <a:buChar char="•"/>
              <a:defRPr/>
            </a:pPr>
            <a:r>
              <a:rPr lang="id-ID" sz="1200" dirty="0" smtClean="0"/>
              <a:t>Validasi Klaim Peserta Pensiun</a:t>
            </a:r>
          </a:p>
        </p:txBody>
      </p:sp>
      <p:cxnSp>
        <p:nvCxnSpPr>
          <p:cNvPr id="9" name="Straight Arrow Connector 8"/>
          <p:cNvCxnSpPr>
            <a:endCxn id="5" idx="2"/>
          </p:cNvCxnSpPr>
          <p:nvPr/>
        </p:nvCxnSpPr>
        <p:spPr>
          <a:xfrm flipV="1">
            <a:off x="1387475" y="3251200"/>
            <a:ext cx="0" cy="2633663"/>
          </a:xfrm>
          <a:prstGeom prst="straightConnector1">
            <a:avLst/>
          </a:prstGeom>
          <a:ln w="57150">
            <a:solidFill>
              <a:srgbClr val="66FFCC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588" y="5884863"/>
            <a:ext cx="3744912" cy="554037"/>
          </a:xfrm>
          <a:prstGeom prst="rect">
            <a:avLst/>
          </a:prstGeom>
          <a:solidFill>
            <a:srgbClr val="00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id-ID" sz="1500" b="1">
                <a:solidFill>
                  <a:schemeClr val="bg2"/>
                </a:solidFill>
              </a:rPr>
              <a:t>PIMPINAN AUM  MENGIRIM </a:t>
            </a:r>
          </a:p>
          <a:p>
            <a:pPr algn="ctr"/>
            <a:r>
              <a:rPr lang="id-ID" sz="1500" b="1">
                <a:solidFill>
                  <a:schemeClr val="bg2"/>
                </a:solidFill>
              </a:rPr>
              <a:t>FORM KLAIM PENSIUN PEGAWAI   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187450" y="4833938"/>
            <a:ext cx="358775" cy="3238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id-ID" sz="1500" b="1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770563" y="1306513"/>
            <a:ext cx="357187" cy="32226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id-ID" sz="1500" b="1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23561" name="TextBox 23"/>
          <p:cNvSpPr txBox="1">
            <a:spLocks noChangeArrowheads="1"/>
          </p:cNvSpPr>
          <p:nvPr/>
        </p:nvSpPr>
        <p:spPr bwMode="auto">
          <a:xfrm>
            <a:off x="2700338" y="188913"/>
            <a:ext cx="4387850" cy="554037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id-ID" sz="1500" b="1">
                <a:solidFill>
                  <a:schemeClr val="bg2"/>
                </a:solidFill>
              </a:rPr>
              <a:t>MEKANISME KLAIM DANA PENSIUN </a:t>
            </a:r>
          </a:p>
          <a:p>
            <a:pPr algn="ctr"/>
            <a:r>
              <a:rPr lang="id-ID" sz="1500" b="1">
                <a:solidFill>
                  <a:schemeClr val="bg2"/>
                </a:solidFill>
              </a:rPr>
              <a:t>PADA DAPENSYMU JABAR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3159125" y="1196975"/>
            <a:ext cx="549275" cy="70167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5"/>
          <p:cNvSpPr txBox="1">
            <a:spLocks noChangeArrowheads="1"/>
          </p:cNvSpPr>
          <p:nvPr/>
        </p:nvSpPr>
        <p:spPr bwMode="auto">
          <a:xfrm>
            <a:off x="3683000" y="2624138"/>
            <a:ext cx="2087563" cy="1092200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defRPr/>
            </a:pPr>
            <a:r>
              <a:rPr lang="id-ID" sz="1300" b="1" dirty="0" smtClean="0"/>
              <a:t>Bank BRI KC BM</a:t>
            </a:r>
          </a:p>
          <a:p>
            <a:pPr marL="177800" indent="-177800" algn="l">
              <a:buFont typeface="Arial" pitchFamily="34" charset="0"/>
              <a:buChar char="•"/>
              <a:defRPr/>
            </a:pPr>
            <a:r>
              <a:rPr lang="id-ID" sz="1300" dirty="0" smtClean="0"/>
              <a:t>Validasi Penarikan Dana Penghargaan &amp; Tali Kasih </a:t>
            </a:r>
          </a:p>
          <a:p>
            <a:pPr marL="177800" indent="-177800" algn="l">
              <a:buFont typeface="Arial" pitchFamily="34" charset="0"/>
              <a:buChar char="•"/>
              <a:defRPr/>
            </a:pPr>
            <a:r>
              <a:rPr lang="id-ID" sz="1300" dirty="0" smtClean="0"/>
              <a:t>Pencairan Dana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3132138" y="2205038"/>
            <a:ext cx="536575" cy="930275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133725" y="1844675"/>
            <a:ext cx="358775" cy="3238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id-ID" sz="1500" b="1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5768975" y="2627313"/>
            <a:ext cx="357188" cy="322262"/>
          </a:xfrm>
          <a:prstGeom prst="rect">
            <a:avLst/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id-ID" sz="1500" b="1"/>
              <a:t>3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2776538" y="2454275"/>
            <a:ext cx="0" cy="334486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597150" y="3827463"/>
            <a:ext cx="357188" cy="322262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id-ID" sz="1500" b="1"/>
              <a:t>5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79613" y="4132263"/>
            <a:ext cx="4649787" cy="1200150"/>
          </a:xfrm>
          <a:prstGeom prst="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defRPr/>
            </a:pPr>
            <a:r>
              <a:rPr lang="id-ID" sz="1200" b="1" dirty="0" smtClean="0"/>
              <a:t>PEMBERITAHUAN :</a:t>
            </a:r>
          </a:p>
          <a:p>
            <a:pPr marL="177800" indent="-177800" algn="l">
              <a:buFont typeface="Arial" pitchFamily="34" charset="0"/>
              <a:buChar char="•"/>
              <a:defRPr/>
            </a:pPr>
            <a:r>
              <a:rPr lang="id-ID" sz="1200" dirty="0" smtClean="0"/>
              <a:t>Jumlah Manfaat Pensiun Pegawai (Iuran, Investasi, Tali Kasih dan Penghargaan AUM / Persyarikatan.</a:t>
            </a:r>
          </a:p>
          <a:p>
            <a:pPr marL="177800" indent="-177800" algn="l">
              <a:buFont typeface="Arial" pitchFamily="34" charset="0"/>
              <a:buChar char="•"/>
              <a:defRPr/>
            </a:pPr>
            <a:r>
              <a:rPr lang="id-ID" sz="1200" dirty="0" smtClean="0"/>
              <a:t>Pencairan Dana Pensiun Pegawai  ke Rekening Peserta / Penyerahan Tunai Dana Pensiun Pegawai  ke Peserta di Kantor BAPELA DaPenSyMu </a:t>
            </a:r>
          </a:p>
        </p:txBody>
      </p:sp>
      <p:sp>
        <p:nvSpPr>
          <p:cNvPr id="58" name="TextBox 5"/>
          <p:cNvSpPr txBox="1">
            <a:spLocks noChangeArrowheads="1"/>
          </p:cNvSpPr>
          <p:nvPr/>
        </p:nvSpPr>
        <p:spPr bwMode="auto">
          <a:xfrm>
            <a:off x="3995738" y="2162175"/>
            <a:ext cx="2089150" cy="2921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id-ID" sz="1300" b="1">
                <a:solidFill>
                  <a:schemeClr val="bg2"/>
                </a:solidFill>
              </a:rPr>
              <a:t>Konfirm Penarikan Dana</a:t>
            </a:r>
          </a:p>
        </p:txBody>
      </p:sp>
      <p:grpSp>
        <p:nvGrpSpPr>
          <p:cNvPr id="47" name="Group 46"/>
          <p:cNvGrpSpPr>
            <a:grpSpLocks/>
          </p:cNvGrpSpPr>
          <p:nvPr/>
        </p:nvGrpSpPr>
        <p:grpSpPr bwMode="auto">
          <a:xfrm>
            <a:off x="3505200" y="1622425"/>
            <a:ext cx="3803650" cy="1001713"/>
            <a:chOff x="3504582" y="1622425"/>
            <a:chExt cx="3803722" cy="1002000"/>
          </a:xfrm>
        </p:grpSpPr>
        <p:cxnSp>
          <p:nvCxnSpPr>
            <p:cNvPr id="10" name="Straight Arrow Connector 9"/>
            <p:cNvCxnSpPr/>
            <p:nvPr/>
          </p:nvCxnSpPr>
          <p:spPr>
            <a:xfrm flipH="1">
              <a:off x="3504582" y="2014650"/>
              <a:ext cx="3803722" cy="0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79" name="Straight Connector 38"/>
            <p:cNvCxnSpPr>
              <a:cxnSpLocks noChangeShapeType="1"/>
            </p:cNvCxnSpPr>
            <p:nvPr/>
          </p:nvCxnSpPr>
          <p:spPr bwMode="auto">
            <a:xfrm>
              <a:off x="7308304" y="1622425"/>
              <a:ext cx="0" cy="1002000"/>
            </a:xfrm>
            <a:prstGeom prst="line">
              <a:avLst/>
            </a:prstGeom>
            <a:noFill/>
            <a:ln w="57150" cap="sq" algn="ctr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097588" y="930275"/>
            <a:ext cx="2867025" cy="6921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defRPr/>
            </a:pPr>
            <a:r>
              <a:rPr lang="id-ID" sz="1300" b="1" dirty="0" smtClean="0"/>
              <a:t>KELUAR : </a:t>
            </a:r>
          </a:p>
          <a:p>
            <a:pPr marL="177800" indent="-177800" algn="l">
              <a:buFont typeface="Arial" pitchFamily="34" charset="0"/>
              <a:buChar char="•"/>
              <a:defRPr/>
            </a:pPr>
            <a:r>
              <a:rPr lang="id-ID" sz="1300" dirty="0" smtClean="0"/>
              <a:t>Persetujuan Klaim Pensiun Peserta</a:t>
            </a:r>
          </a:p>
          <a:p>
            <a:pPr marL="177800" indent="-177800" algn="l">
              <a:buFont typeface="Arial" pitchFamily="34" charset="0"/>
              <a:buChar char="•"/>
              <a:defRPr/>
            </a:pPr>
            <a:r>
              <a:rPr lang="id-ID" sz="1300" dirty="0" smtClean="0"/>
              <a:t>Pencairan Dana Pensiun Peserta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084888" y="2628900"/>
            <a:ext cx="2867025" cy="893763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defRPr/>
            </a:pPr>
            <a:r>
              <a:rPr lang="id-ID" sz="1300" b="1" dirty="0" smtClean="0"/>
              <a:t>KELUAR : </a:t>
            </a:r>
          </a:p>
          <a:p>
            <a:pPr marL="177800" indent="-177800" algn="l">
              <a:buFont typeface="Arial" pitchFamily="34" charset="0"/>
              <a:buChar char="•"/>
              <a:defRPr/>
            </a:pPr>
            <a:r>
              <a:rPr lang="id-ID" sz="1300" dirty="0" smtClean="0"/>
              <a:t>Persetujuan dan Pencairan dana ke Rekening Peserta Pensiun </a:t>
            </a:r>
          </a:p>
          <a:p>
            <a:pPr marL="177800" indent="-177800" algn="l">
              <a:buFont typeface="Arial" pitchFamily="34" charset="0"/>
              <a:buChar char="•"/>
              <a:defRPr/>
            </a:pPr>
            <a:r>
              <a:rPr lang="id-ID" sz="1300" dirty="0" smtClean="0"/>
              <a:t>Pencairan Tunai via DaPenSyMu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136525" y="1036638"/>
            <a:ext cx="3009900" cy="1384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buFontTx/>
              <a:buAutoNum type="arabicPeriod"/>
            </a:pPr>
            <a:r>
              <a:rPr lang="id-ID" sz="1400">
                <a:solidFill>
                  <a:schemeClr val="bg2"/>
                </a:solidFill>
              </a:rPr>
              <a:t>Validasi Klaim Pensiun Pegawai</a:t>
            </a:r>
          </a:p>
          <a:p>
            <a:pPr algn="l">
              <a:buFontTx/>
              <a:buAutoNum type="arabicPeriod"/>
            </a:pPr>
            <a:r>
              <a:rPr lang="id-ID" sz="1400">
                <a:solidFill>
                  <a:schemeClr val="bg2"/>
                </a:solidFill>
              </a:rPr>
              <a:t>Klaim Pensiun Pegawai ke DPLK BRI</a:t>
            </a:r>
          </a:p>
          <a:p>
            <a:pPr algn="l">
              <a:buFontTx/>
              <a:buAutoNum type="arabicPeriod"/>
            </a:pPr>
            <a:r>
              <a:rPr lang="id-ID" sz="1400">
                <a:solidFill>
                  <a:schemeClr val="bg2"/>
                </a:solidFill>
              </a:rPr>
              <a:t>Penetapan Besaran Penghargaan</a:t>
            </a:r>
          </a:p>
          <a:p>
            <a:pPr algn="l">
              <a:buFontTx/>
              <a:buAutoNum type="arabicPeriod"/>
            </a:pPr>
            <a:r>
              <a:rPr lang="id-ID" sz="1400">
                <a:solidFill>
                  <a:schemeClr val="bg2"/>
                </a:solidFill>
              </a:rPr>
              <a:t>Penetapan Besaran Tali Kasih</a:t>
            </a:r>
          </a:p>
          <a:p>
            <a:pPr algn="l">
              <a:buFontTx/>
              <a:buAutoNum type="arabicPeriod"/>
            </a:pPr>
            <a:r>
              <a:rPr lang="id-ID" sz="1400">
                <a:solidFill>
                  <a:schemeClr val="bg2"/>
                </a:solidFill>
              </a:rPr>
              <a:t>Penarikan Dana Penghargaan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829175" y="1835150"/>
            <a:ext cx="358775" cy="3238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id-ID" sz="1500" b="1">
                <a:solidFill>
                  <a:schemeClr val="tx2"/>
                </a:solidFill>
              </a:rPr>
              <a:t>4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200" y="5340350"/>
            <a:ext cx="2451100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3851275" y="5746750"/>
            <a:ext cx="2828925" cy="738188"/>
          </a:xfrm>
          <a:prstGeom prst="rect">
            <a:avLst/>
          </a:prstGeom>
          <a:solidFill>
            <a:srgbClr val="99FF33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id-ID" sz="1400" b="1">
                <a:solidFill>
                  <a:schemeClr val="bg2"/>
                </a:solidFill>
              </a:rPr>
              <a:t>MELANGKAH BERSAMA MENUJU MASA DEPAN SEJAHTERA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32" repeatCount="indefinite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7" dur="3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627" grpId="0" animBg="1"/>
      <p:bldP spid="11" grpId="0" animBg="1"/>
      <p:bldP spid="14" grpId="0" animBg="1"/>
      <p:bldP spid="16" grpId="0" animBg="1"/>
      <p:bldP spid="40" grpId="0" animBg="1"/>
      <p:bldP spid="15" grpId="0" animBg="1"/>
      <p:bldP spid="62" grpId="0" animBg="1"/>
      <p:bldP spid="28" grpId="0" animBg="1"/>
      <p:bldP spid="8" grpId="0" animBg="1"/>
      <p:bldP spid="58" grpId="0" animBg="1"/>
      <p:bldP spid="31" grpId="0" animBg="1"/>
      <p:bldP spid="48" grpId="0" animBg="1"/>
      <p:bldP spid="41" grpId="0" animBg="1"/>
      <p:bldP spid="19" grpId="0" animBg="1"/>
      <p:bldP spid="7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3688" y="2636912"/>
            <a:ext cx="6037575" cy="95410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d-ID" sz="2800" u="sng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" action="ppaction://hlinkpres?slideindex=1&amp;slidetitle="/>
              </a:rPr>
              <a:t>TATA KELOLA DANA PENSIUN DAPENSYMU DI DPLK BRI</a:t>
            </a:r>
            <a:endParaRPr lang="id-ID" sz="2800" u="sng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CA105A0-C44E-49DC-AEEF-E6CC9ECAF7D3}" type="slidenum">
              <a:rPr lang="en-US" sz="1400" smtClean="0"/>
              <a:pPr/>
              <a:t>23</a:t>
            </a:fld>
            <a:endParaRPr lang="en-US" sz="1400" smtClean="0"/>
          </a:p>
        </p:txBody>
      </p:sp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0" y="1341438"/>
            <a:ext cx="9144000" cy="551656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28676" name="Rectangle 1"/>
          <p:cNvSpPr>
            <a:spLocks noChangeArrowheads="1"/>
          </p:cNvSpPr>
          <p:nvPr/>
        </p:nvSpPr>
        <p:spPr bwMode="auto">
          <a:xfrm>
            <a:off x="179388" y="1498600"/>
            <a:ext cx="8964612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id-ID" sz="2000" b="1">
                <a:solidFill>
                  <a:srgbClr val="FFFF00"/>
                </a:solidFill>
              </a:rPr>
              <a:t>DEWAN PENDIRI / PEMBINA</a:t>
            </a:r>
            <a:r>
              <a:rPr lang="id-ID" sz="2000">
                <a:solidFill>
                  <a:srgbClr val="FFFF00"/>
                </a:solidFill>
              </a:rPr>
              <a:t> :</a:t>
            </a:r>
          </a:p>
          <a:p>
            <a:pPr algn="l"/>
            <a:r>
              <a:rPr lang="id-ID" sz="2000"/>
              <a:t>1. H. Ade Khaerudin, SE </a:t>
            </a:r>
            <a:r>
              <a:rPr lang="id-ID" sz="2000">
                <a:solidFill>
                  <a:srgbClr val="FF0000"/>
                </a:solidFill>
              </a:rPr>
              <a:t>(Wakil PWM Jabar)</a:t>
            </a:r>
          </a:p>
          <a:p>
            <a:pPr algn="l"/>
            <a:r>
              <a:rPr lang="id-ID" sz="2000"/>
              <a:t>2. H. Suhada </a:t>
            </a:r>
            <a:r>
              <a:rPr lang="id-ID" sz="2000">
                <a:solidFill>
                  <a:srgbClr val="FF0000"/>
                </a:solidFill>
              </a:rPr>
              <a:t>(Wakil AUM UMB)</a:t>
            </a:r>
          </a:p>
          <a:p>
            <a:pPr algn="l"/>
            <a:r>
              <a:rPr lang="id-ID" sz="2000"/>
              <a:t>3. Budi Sadarman, SE </a:t>
            </a:r>
            <a:r>
              <a:rPr lang="id-ID" sz="2000">
                <a:solidFill>
                  <a:srgbClr val="FF0000"/>
                </a:solidFill>
              </a:rPr>
              <a:t>(Wakil Pegawai RSMB)</a:t>
            </a:r>
          </a:p>
          <a:p>
            <a:pPr algn="l"/>
            <a:r>
              <a:rPr lang="id-ID" sz="800"/>
              <a:t> </a:t>
            </a:r>
          </a:p>
          <a:p>
            <a:pPr algn="l"/>
            <a:r>
              <a:rPr lang="id-ID" sz="2000" b="1">
                <a:solidFill>
                  <a:srgbClr val="FFFF00"/>
                </a:solidFill>
              </a:rPr>
              <a:t>DEWAN PENGAWAS &amp; SYARIAH </a:t>
            </a:r>
            <a:r>
              <a:rPr lang="id-ID" sz="2000">
                <a:solidFill>
                  <a:srgbClr val="FFFF00"/>
                </a:solidFill>
              </a:rPr>
              <a:t>:</a:t>
            </a:r>
          </a:p>
          <a:p>
            <a:pPr algn="l"/>
            <a:r>
              <a:rPr lang="id-ID" sz="2000"/>
              <a:t>1. Drs. </a:t>
            </a:r>
            <a:r>
              <a:rPr lang="en-US" sz="2000"/>
              <a:t>Undang Gartiwa, SE., Ak., M.A</a:t>
            </a:r>
            <a:r>
              <a:rPr lang="id-ID" sz="2000"/>
              <a:t>k </a:t>
            </a:r>
            <a:r>
              <a:rPr lang="id-ID" sz="2000">
                <a:solidFill>
                  <a:srgbClr val="FF0000"/>
                </a:solidFill>
              </a:rPr>
              <a:t>(Anggota Muhammadiyah)</a:t>
            </a:r>
          </a:p>
          <a:p>
            <a:pPr algn="l"/>
            <a:r>
              <a:rPr lang="id-ID" sz="2000">
                <a:solidFill>
                  <a:srgbClr val="FFFFFF"/>
                </a:solidFill>
              </a:rPr>
              <a:t>2.</a:t>
            </a:r>
            <a:r>
              <a:rPr lang="id-ID" sz="2000">
                <a:solidFill>
                  <a:srgbClr val="FF0000"/>
                </a:solidFill>
              </a:rPr>
              <a:t> </a:t>
            </a:r>
            <a:r>
              <a:rPr lang="id-ID" sz="2000"/>
              <a:t>Drs. H. Jamjam Erawan </a:t>
            </a:r>
            <a:r>
              <a:rPr lang="id-ID" sz="2000">
                <a:solidFill>
                  <a:srgbClr val="FF0000"/>
                </a:solidFill>
              </a:rPr>
              <a:t>(Wakil PWM Jabar)</a:t>
            </a:r>
          </a:p>
          <a:p>
            <a:pPr algn="l"/>
            <a:r>
              <a:rPr lang="id-ID" sz="2000"/>
              <a:t>3. </a:t>
            </a:r>
            <a:r>
              <a:rPr lang="en-US" sz="2000"/>
              <a:t>Dr. Ir. H. Sri Widodo Soedarso, B.M.Eng, MM, DBA </a:t>
            </a:r>
            <a:r>
              <a:rPr lang="id-ID" sz="2000">
                <a:solidFill>
                  <a:srgbClr val="FF0000"/>
                </a:solidFill>
              </a:rPr>
              <a:t>(Wakil AUM UMB)</a:t>
            </a:r>
          </a:p>
          <a:p>
            <a:pPr algn="l"/>
            <a:r>
              <a:rPr lang="id-ID" sz="2000"/>
              <a:t>5. </a:t>
            </a:r>
            <a:r>
              <a:rPr lang="en-US" sz="2000"/>
              <a:t>Dr. H. </a:t>
            </a:r>
            <a:r>
              <a:rPr lang="id-ID" sz="2000"/>
              <a:t>Atang Abdul Hakim</a:t>
            </a:r>
            <a:r>
              <a:rPr lang="en-US" sz="2000"/>
              <a:t>, M</a:t>
            </a:r>
            <a:r>
              <a:rPr lang="id-ID" sz="2000"/>
              <a:t>.</a:t>
            </a:r>
            <a:r>
              <a:rPr lang="en-US" sz="2000"/>
              <a:t>A</a:t>
            </a:r>
            <a:r>
              <a:rPr lang="id-ID" sz="2000"/>
              <a:t>g</a:t>
            </a:r>
            <a:r>
              <a:rPr lang="en-US" sz="2000"/>
              <a:t> </a:t>
            </a:r>
            <a:r>
              <a:rPr lang="id-ID" sz="2000">
                <a:solidFill>
                  <a:srgbClr val="FF0000"/>
                </a:solidFill>
              </a:rPr>
              <a:t>(Anggota Muhammadiyah)</a:t>
            </a:r>
          </a:p>
          <a:p>
            <a:pPr algn="l"/>
            <a:r>
              <a:rPr lang="id-ID" sz="800"/>
              <a:t> </a:t>
            </a:r>
          </a:p>
          <a:p>
            <a:pPr algn="l"/>
            <a:r>
              <a:rPr lang="id-ID" sz="2000" b="1">
                <a:solidFill>
                  <a:srgbClr val="FFFF00"/>
                </a:solidFill>
              </a:rPr>
              <a:t>BADAN PELAKSANA</a:t>
            </a:r>
            <a:r>
              <a:rPr lang="id-ID" sz="2000">
                <a:solidFill>
                  <a:srgbClr val="FFFF00"/>
                </a:solidFill>
              </a:rPr>
              <a:t> :</a:t>
            </a:r>
          </a:p>
          <a:p>
            <a:pPr algn="l"/>
            <a:r>
              <a:rPr lang="id-ID" sz="2000"/>
              <a:t>a. </a:t>
            </a:r>
            <a:r>
              <a:rPr lang="en-US" sz="2000"/>
              <a:t>Ketua   	</a:t>
            </a:r>
            <a:r>
              <a:rPr lang="id-ID" sz="2000"/>
              <a:t>: Acep Muharom T. Syamsudin, SH </a:t>
            </a:r>
            <a:r>
              <a:rPr lang="id-ID" sz="2000">
                <a:solidFill>
                  <a:srgbClr val="FF0000"/>
                </a:solidFill>
              </a:rPr>
              <a:t>(Wakil Pegawai UMB)</a:t>
            </a:r>
          </a:p>
          <a:p>
            <a:pPr algn="l"/>
            <a:r>
              <a:rPr lang="id-ID" sz="2000"/>
              <a:t>b. Sekertaris    	: Teguh Mulyadi, S.HI, MH </a:t>
            </a:r>
            <a:r>
              <a:rPr lang="id-ID" sz="2000">
                <a:solidFill>
                  <a:srgbClr val="FF0000"/>
                </a:solidFill>
              </a:rPr>
              <a:t>(Wakil Pegawai ABS)</a:t>
            </a:r>
          </a:p>
          <a:p>
            <a:pPr algn="l"/>
            <a:r>
              <a:rPr lang="id-ID" sz="2000"/>
              <a:t>c. </a:t>
            </a:r>
            <a:r>
              <a:rPr lang="en-US" sz="2000"/>
              <a:t>B</a:t>
            </a:r>
            <a:r>
              <a:rPr lang="id-ID" sz="2000"/>
              <a:t>idang Administrasi Keuangan</a:t>
            </a:r>
            <a:r>
              <a:rPr lang="en-US" sz="2000"/>
              <a:t> 	</a:t>
            </a:r>
            <a:r>
              <a:rPr lang="id-ID" sz="2000"/>
              <a:t>: Tantri Widyastuti, SE </a:t>
            </a:r>
            <a:r>
              <a:rPr lang="id-ID" sz="2000">
                <a:solidFill>
                  <a:srgbClr val="FF0000"/>
                </a:solidFill>
              </a:rPr>
              <a:t>(Wakil PW. Aisyiyah)</a:t>
            </a:r>
          </a:p>
          <a:p>
            <a:pPr algn="l"/>
            <a:r>
              <a:rPr lang="id-ID" sz="2000"/>
              <a:t>d. </a:t>
            </a:r>
            <a:r>
              <a:rPr lang="en-US" sz="2000"/>
              <a:t>B</a:t>
            </a:r>
            <a:r>
              <a:rPr lang="id-ID" sz="2000"/>
              <a:t>idang Administrasi Kepesertaan, </a:t>
            </a:r>
          </a:p>
          <a:p>
            <a:pPr algn="l"/>
            <a:r>
              <a:rPr lang="id-ID" sz="2000"/>
              <a:t>    </a:t>
            </a:r>
            <a:r>
              <a:rPr lang="en-US" sz="2000"/>
              <a:t>Data dan Sistem Informasi</a:t>
            </a:r>
            <a:r>
              <a:rPr lang="id-ID" sz="2000"/>
              <a:t>	: Nana Karyana K, SE, M.Kom </a:t>
            </a:r>
            <a:r>
              <a:rPr lang="id-ID" sz="2000">
                <a:solidFill>
                  <a:srgbClr val="FF0000"/>
                </a:solidFill>
              </a:rPr>
              <a:t>(Wk. Peg. UMB)</a:t>
            </a:r>
          </a:p>
          <a:p>
            <a:pPr algn="l"/>
            <a:r>
              <a:rPr lang="id-ID" sz="2000"/>
              <a:t>e. </a:t>
            </a:r>
            <a:r>
              <a:rPr lang="en-US" sz="2000"/>
              <a:t>B</a:t>
            </a:r>
            <a:r>
              <a:rPr lang="id-ID" sz="2000"/>
              <a:t>idang Promosi, Kajian Investasi</a:t>
            </a:r>
            <a:r>
              <a:rPr lang="en-US" sz="2000"/>
              <a:t>	</a:t>
            </a:r>
            <a:r>
              <a:rPr lang="id-ID" sz="2000"/>
              <a:t>: Drs. H. Rayasto Santoso </a:t>
            </a:r>
            <a:r>
              <a:rPr lang="id-ID" sz="2000">
                <a:solidFill>
                  <a:srgbClr val="FF0000"/>
                </a:solidFill>
              </a:rPr>
              <a:t>(Angt Muhammadiyah)</a:t>
            </a:r>
          </a:p>
        </p:txBody>
      </p:sp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971550" y="188913"/>
            <a:ext cx="7848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2"/>
                </a:solidFill>
              </a:rPr>
              <a:t>BADAN </a:t>
            </a:r>
            <a:r>
              <a:rPr lang="id-ID" b="1">
                <a:solidFill>
                  <a:schemeClr val="bg2"/>
                </a:solidFill>
              </a:rPr>
              <a:t>PENGELOLA AMANAH</a:t>
            </a:r>
            <a:r>
              <a:rPr lang="en-US" b="1">
                <a:solidFill>
                  <a:schemeClr val="bg2"/>
                </a:solidFill>
              </a:rPr>
              <a:t> </a:t>
            </a:r>
            <a:endParaRPr lang="id-ID" b="1">
              <a:solidFill>
                <a:schemeClr val="bg2"/>
              </a:solidFill>
            </a:endParaRPr>
          </a:p>
          <a:p>
            <a:pPr algn="ctr"/>
            <a:r>
              <a:rPr lang="id-ID" b="1">
                <a:solidFill>
                  <a:schemeClr val="bg2"/>
                </a:solidFill>
              </a:rPr>
              <a:t>DAPENSYMU </a:t>
            </a:r>
            <a:r>
              <a:rPr lang="en-US" b="1">
                <a:solidFill>
                  <a:schemeClr val="bg2"/>
                </a:solidFill>
              </a:rPr>
              <a:t>JAWA BARAT</a:t>
            </a:r>
            <a:endParaRPr lang="id-ID" b="1">
              <a:solidFill>
                <a:schemeClr val="bg2"/>
              </a:solidFill>
            </a:endParaRPr>
          </a:p>
          <a:p>
            <a:pPr algn="ctr"/>
            <a:r>
              <a:rPr lang="id-ID" b="1">
                <a:solidFill>
                  <a:schemeClr val="bg2"/>
                </a:solidFill>
              </a:rPr>
              <a:t>Periode 2018 - 2022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286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286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286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86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286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86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286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86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286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286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286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86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286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286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86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86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867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867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867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867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867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867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867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867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867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867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867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867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867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867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867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867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867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867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867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867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867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323850" y="1844675"/>
            <a:ext cx="8496300" cy="48244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566738" indent="-334963" algn="just">
              <a:buFont typeface="Wingdings" pitchFamily="2" charset="2"/>
              <a:buChar char="q"/>
              <a:defRPr/>
            </a:pPr>
            <a:r>
              <a:rPr lang="en-US" sz="1600" dirty="0" err="1">
                <a:latin typeface="Tahoma" pitchFamily="34" charset="0"/>
                <a:cs typeface="Tahoma" pitchFamily="34" charset="0"/>
              </a:rPr>
              <a:t>Lembaga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latin typeface="Tahoma" pitchFamily="34" charset="0"/>
                <a:cs typeface="Tahoma" pitchFamily="34" charset="0"/>
              </a:rPr>
              <a:t>Penyelenggara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 Dana </a:t>
            </a:r>
            <a:r>
              <a:rPr lang="en-US" sz="1600" dirty="0" err="1">
                <a:latin typeface="Tahoma" pitchFamily="34" charset="0"/>
                <a:cs typeface="Tahoma" pitchFamily="34" charset="0"/>
              </a:rPr>
              <a:t>Pensiun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latin typeface="Tahoma" pitchFamily="34" charset="0"/>
                <a:cs typeface="Tahoma" pitchFamily="34" charset="0"/>
              </a:rPr>
              <a:t>harus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id-ID" sz="1600" dirty="0">
                <a:latin typeface="Tahoma" pitchFamily="34" charset="0"/>
                <a:cs typeface="Tahoma" pitchFamily="34" charset="0"/>
              </a:rPr>
              <a:t> PT</a:t>
            </a:r>
          </a:p>
          <a:p>
            <a:pPr marL="231775" algn="just">
              <a:defRPr/>
            </a:pPr>
            <a:endParaRPr lang="id-ID" sz="1600" dirty="0">
              <a:latin typeface="Tahoma" pitchFamily="34" charset="0"/>
              <a:cs typeface="Tahoma" pitchFamily="34" charset="0"/>
            </a:endParaRPr>
          </a:p>
          <a:p>
            <a:pPr marL="566738" indent="-334963" algn="just">
              <a:buFont typeface="Wingdings" pitchFamily="2" charset="2"/>
              <a:buChar char="q"/>
              <a:defRPr/>
            </a:pPr>
            <a:r>
              <a:rPr lang="id-ID" sz="1600" dirty="0">
                <a:latin typeface="Tahoma" pitchFamily="34" charset="0"/>
                <a:cs typeface="Tahoma" pitchFamily="34" charset="0"/>
              </a:rPr>
              <a:t>P</a:t>
            </a:r>
            <a:r>
              <a:rPr lang="en-US" sz="1600" dirty="0" err="1">
                <a:latin typeface="Tahoma" pitchFamily="34" charset="0"/>
                <a:cs typeface="Tahoma" pitchFamily="34" charset="0"/>
              </a:rPr>
              <a:t>endirian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id-ID" sz="1600" dirty="0">
                <a:latin typeface="Tahoma" pitchFamily="34" charset="0"/>
                <a:cs typeface="Tahoma" pitchFamily="34" charset="0"/>
              </a:rPr>
              <a:t>L</a:t>
            </a:r>
            <a:r>
              <a:rPr lang="en-US" sz="1600" dirty="0" err="1">
                <a:latin typeface="Tahoma" pitchFamily="34" charset="0"/>
                <a:cs typeface="Tahoma" pitchFamily="34" charset="0"/>
              </a:rPr>
              <a:t>embaga</a:t>
            </a:r>
            <a:r>
              <a:rPr lang="id-ID" sz="1600" dirty="0">
                <a:latin typeface="Tahoma" pitchFamily="34" charset="0"/>
                <a:cs typeface="Tahoma" pitchFamily="34" charset="0"/>
              </a:rPr>
              <a:t> baru dilingkungan PWM Jawa Barat </a:t>
            </a:r>
            <a:r>
              <a:rPr lang="en-US" sz="1600" dirty="0" err="1">
                <a:latin typeface="Tahoma" pitchFamily="34" charset="0"/>
                <a:cs typeface="Tahoma" pitchFamily="34" charset="0"/>
              </a:rPr>
              <a:t>berupa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latin typeface="Tahoma" pitchFamily="34" charset="0"/>
                <a:cs typeface="Tahoma" pitchFamily="34" charset="0"/>
              </a:rPr>
              <a:t>Badan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id-ID" sz="1600" dirty="0">
                <a:latin typeface="Tahoma" pitchFamily="34" charset="0"/>
                <a:cs typeface="Tahoma" pitchFamily="34" charset="0"/>
              </a:rPr>
              <a:t>setingkat Majelis / Lembaga </a:t>
            </a:r>
            <a:r>
              <a:rPr lang="en-US" sz="1600" dirty="0" err="1">
                <a:latin typeface="Tahoma" pitchFamily="34" charset="0"/>
                <a:cs typeface="Tahoma" pitchFamily="34" charset="0"/>
              </a:rPr>
              <a:t>dibawah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id-ID" sz="1600" dirty="0">
                <a:latin typeface="Tahoma" pitchFamily="34" charset="0"/>
                <a:cs typeface="Tahoma" pitchFamily="34" charset="0"/>
              </a:rPr>
              <a:t>Bendahara </a:t>
            </a:r>
            <a:r>
              <a:rPr lang="en-US" sz="1600" dirty="0" err="1">
                <a:latin typeface="Tahoma" pitchFamily="34" charset="0"/>
                <a:cs typeface="Tahoma" pitchFamily="34" charset="0"/>
              </a:rPr>
              <a:t>sebagai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latin typeface="Tahoma" pitchFamily="34" charset="0"/>
                <a:cs typeface="Tahoma" pitchFamily="34" charset="0"/>
              </a:rPr>
              <a:t>stea</a:t>
            </a:r>
            <a:r>
              <a:rPr lang="id-ID" sz="1600" dirty="0">
                <a:latin typeface="Tahoma" pitchFamily="34" charset="0"/>
                <a:cs typeface="Tahoma" pitchFamily="34" charset="0"/>
              </a:rPr>
              <a:t>c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k holder  </a:t>
            </a:r>
            <a:endParaRPr lang="id-ID" sz="1600" dirty="0">
              <a:latin typeface="Tahoma" pitchFamily="34" charset="0"/>
              <a:cs typeface="Tahoma" pitchFamily="34" charset="0"/>
            </a:endParaRPr>
          </a:p>
          <a:p>
            <a:pPr marL="231775" algn="just">
              <a:defRPr/>
            </a:pPr>
            <a:endParaRPr lang="id-ID" sz="1600" dirty="0">
              <a:latin typeface="Tahoma" pitchFamily="34" charset="0"/>
              <a:cs typeface="Tahoma" pitchFamily="34" charset="0"/>
            </a:endParaRPr>
          </a:p>
          <a:p>
            <a:pPr marL="566738" indent="-334963" algn="just">
              <a:buFont typeface="Wingdings" pitchFamily="2" charset="2"/>
              <a:buChar char="q"/>
              <a:defRPr/>
            </a:pPr>
            <a:r>
              <a:rPr lang="en-US" sz="1600" dirty="0" err="1">
                <a:latin typeface="Tahoma" pitchFamily="34" charset="0"/>
                <a:cs typeface="Tahoma" pitchFamily="34" charset="0"/>
              </a:rPr>
              <a:t>Tugas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latin typeface="Tahoma" pitchFamily="34" charset="0"/>
                <a:cs typeface="Tahoma" pitchFamily="34" charset="0"/>
              </a:rPr>
              <a:t>Badan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latin typeface="Tahoma" pitchFamily="34" charset="0"/>
                <a:cs typeface="Tahoma" pitchFamily="34" charset="0"/>
              </a:rPr>
              <a:t>ini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latin typeface="Tahoma" pitchFamily="34" charset="0"/>
                <a:cs typeface="Tahoma" pitchFamily="34" charset="0"/>
              </a:rPr>
              <a:t>mengelola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latin typeface="Tahoma" pitchFamily="34" charset="0"/>
                <a:cs typeface="Tahoma" pitchFamily="34" charset="0"/>
              </a:rPr>
              <a:t>dan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latin typeface="Tahoma" pitchFamily="34" charset="0"/>
                <a:cs typeface="Tahoma" pitchFamily="34" charset="0"/>
              </a:rPr>
              <a:t>mengurus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 system </a:t>
            </a:r>
            <a:r>
              <a:rPr lang="en-US" sz="1600" dirty="0" err="1">
                <a:latin typeface="Tahoma" pitchFamily="34" charset="0"/>
                <a:cs typeface="Tahoma" pitchFamily="34" charset="0"/>
              </a:rPr>
              <a:t>administrasi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 Data </a:t>
            </a:r>
            <a:r>
              <a:rPr lang="en-US" sz="1600" dirty="0" err="1">
                <a:latin typeface="Tahoma" pitchFamily="34" charset="0"/>
                <a:cs typeface="Tahoma" pitchFamily="34" charset="0"/>
              </a:rPr>
              <a:t>dan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latin typeface="Tahoma" pitchFamily="34" charset="0"/>
                <a:cs typeface="Tahoma" pitchFamily="34" charset="0"/>
              </a:rPr>
              <a:t>Informasi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latin typeface="Tahoma" pitchFamily="34" charset="0"/>
                <a:cs typeface="Tahoma" pitchFamily="34" charset="0"/>
              </a:rPr>
              <a:t>peserta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latin typeface="Tahoma" pitchFamily="34" charset="0"/>
                <a:cs typeface="Tahoma" pitchFamily="34" charset="0"/>
              </a:rPr>
              <a:t>dan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latin typeface="Tahoma" pitchFamily="34" charset="0"/>
                <a:cs typeface="Tahoma" pitchFamily="34" charset="0"/>
              </a:rPr>
              <a:t>administrasi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latin typeface="Tahoma" pitchFamily="34" charset="0"/>
                <a:cs typeface="Tahoma" pitchFamily="34" charset="0"/>
              </a:rPr>
              <a:t>keuangan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, </a:t>
            </a:r>
            <a:r>
              <a:rPr lang="en-US" sz="1600" dirty="0" err="1">
                <a:latin typeface="Tahoma" pitchFamily="34" charset="0"/>
                <a:cs typeface="Tahoma" pitchFamily="34" charset="0"/>
              </a:rPr>
              <a:t>melakukan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latin typeface="Tahoma" pitchFamily="34" charset="0"/>
                <a:cs typeface="Tahoma" pitchFamily="34" charset="0"/>
              </a:rPr>
              <a:t>analisa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latin typeface="Tahoma" pitchFamily="34" charset="0"/>
                <a:cs typeface="Tahoma" pitchFamily="34" charset="0"/>
              </a:rPr>
              <a:t>kelayakan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latin typeface="Tahoma" pitchFamily="34" charset="0"/>
                <a:cs typeface="Tahoma" pitchFamily="34" charset="0"/>
              </a:rPr>
              <a:t>kerjasama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latin typeface="Tahoma" pitchFamily="34" charset="0"/>
                <a:cs typeface="Tahoma" pitchFamily="34" charset="0"/>
              </a:rPr>
              <a:t>pra</a:t>
            </a:r>
            <a:r>
              <a:rPr lang="id-ID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latin typeface="Tahoma" pitchFamily="34" charset="0"/>
                <a:cs typeface="Tahoma" pitchFamily="34" charset="0"/>
              </a:rPr>
              <a:t>investasi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id-ID" sz="1600" dirty="0">
                <a:latin typeface="Tahoma" pitchFamily="34" charset="0"/>
                <a:cs typeface="Tahoma" pitchFamily="34" charset="0"/>
              </a:rPr>
              <a:t>dana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, </a:t>
            </a:r>
            <a:r>
              <a:rPr lang="en-US" sz="1600" dirty="0" err="1">
                <a:latin typeface="Tahoma" pitchFamily="34" charset="0"/>
                <a:cs typeface="Tahoma" pitchFamily="34" charset="0"/>
              </a:rPr>
              <a:t>penetapan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id-ID" sz="1600" dirty="0">
                <a:latin typeface="Tahoma" pitchFamily="34" charset="0"/>
                <a:cs typeface="Tahoma" pitchFamily="34" charset="0"/>
              </a:rPr>
              <a:t>instrumen </a:t>
            </a:r>
            <a:r>
              <a:rPr lang="en-US" sz="1600" dirty="0" err="1">
                <a:latin typeface="Tahoma" pitchFamily="34" charset="0"/>
                <a:cs typeface="Tahoma" pitchFamily="34" charset="0"/>
              </a:rPr>
              <a:t>investasi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id-ID" sz="1600" dirty="0">
                <a:latin typeface="Tahoma" pitchFamily="34" charset="0"/>
                <a:cs typeface="Tahoma" pitchFamily="34" charset="0"/>
              </a:rPr>
              <a:t>di Bank BRI dan DPLK 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Bank </a:t>
            </a:r>
            <a:r>
              <a:rPr lang="id-ID" sz="1600" dirty="0">
                <a:latin typeface="Tahoma" pitchFamily="34" charset="0"/>
                <a:cs typeface="Tahoma" pitchFamily="34" charset="0"/>
              </a:rPr>
              <a:t>BRI melalui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id-ID" sz="1600" dirty="0">
                <a:latin typeface="Tahoma" pitchFamily="34" charset="0"/>
                <a:cs typeface="Tahoma" pitchFamily="34" charset="0"/>
              </a:rPr>
              <a:t>Hasil Ke</a:t>
            </a:r>
            <a:r>
              <a:rPr lang="en-US" sz="1600" dirty="0" err="1">
                <a:latin typeface="Tahoma" pitchFamily="34" charset="0"/>
                <a:cs typeface="Tahoma" pitchFamily="34" charset="0"/>
              </a:rPr>
              <a:t>tetapan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id-ID" sz="1600" dirty="0">
                <a:latin typeface="Tahoma" pitchFamily="34" charset="0"/>
                <a:cs typeface="Tahoma" pitchFamily="34" charset="0"/>
              </a:rPr>
              <a:t>Bersama </a:t>
            </a:r>
            <a:r>
              <a:rPr lang="en-US" sz="1600" dirty="0" err="1">
                <a:latin typeface="Tahoma" pitchFamily="34" charset="0"/>
                <a:cs typeface="Tahoma" pitchFamily="34" charset="0"/>
              </a:rPr>
              <a:t>Dewan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latin typeface="Tahoma" pitchFamily="34" charset="0"/>
                <a:cs typeface="Tahoma" pitchFamily="34" charset="0"/>
              </a:rPr>
              <a:t>Pendiri</a:t>
            </a:r>
            <a:r>
              <a:rPr lang="id-ID" sz="1600" dirty="0">
                <a:latin typeface="Tahoma" pitchFamily="34" charset="0"/>
                <a:cs typeface="Tahoma" pitchFamily="34" charset="0"/>
              </a:rPr>
              <a:t> / Pembina, Dewan Pengawas dan Badan Pelaksana serta menguruskan dan membayar klaim pembayaran Manfaat Pensiun kepada Peserta/Pegawai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.</a:t>
            </a:r>
            <a:endParaRPr lang="id-ID" sz="1600" dirty="0">
              <a:latin typeface="Tahoma" pitchFamily="34" charset="0"/>
              <a:cs typeface="Tahoma" pitchFamily="34" charset="0"/>
            </a:endParaRPr>
          </a:p>
          <a:p>
            <a:pPr marL="566738" indent="-334963" algn="just">
              <a:buFont typeface="Wingdings" pitchFamily="2" charset="2"/>
              <a:buChar char="q"/>
              <a:defRPr/>
            </a:pPr>
            <a:endParaRPr kumimoji="1" lang="id-ID" sz="1600" b="1" kern="0" dirty="0">
              <a:latin typeface="Tahoma" pitchFamily="34" charset="0"/>
              <a:ea typeface="+mj-ea"/>
              <a:cs typeface="Tahoma" pitchFamily="34" charset="0"/>
            </a:endParaRPr>
          </a:p>
          <a:p>
            <a:pPr marL="566738" indent="-334963" algn="just">
              <a:buFont typeface="Wingdings" pitchFamily="2" charset="2"/>
              <a:buChar char="q"/>
              <a:defRPr/>
            </a:pPr>
            <a:r>
              <a:rPr kumimoji="1" lang="id-ID" sz="1600" kern="0" dirty="0">
                <a:latin typeface="Tahoma" pitchFamily="34" charset="0"/>
                <a:ea typeface="+mj-ea"/>
                <a:cs typeface="Tahoma" pitchFamily="34" charset="0"/>
              </a:rPr>
              <a:t>Manajemen Pengelolaan Dana </a:t>
            </a:r>
            <a:r>
              <a:rPr kumimoji="1" lang="id-ID" sz="1600" kern="0" dirty="0">
                <a:latin typeface="Tahoma" pitchFamily="34" charset="0"/>
                <a:ea typeface="+mj-ea"/>
                <a:cs typeface="Tahoma" pitchFamily="34" charset="0"/>
                <a:hlinkClick r:id="rId2" action="ppaction://program"/>
                <a:hlinkMouseOver r:id="rId3" action="ppaction://program"/>
              </a:rPr>
              <a:t>bekerjasama dengan Bank BRI dan DPLK Bank BRI</a:t>
            </a:r>
            <a:r>
              <a:rPr kumimoji="1" lang="id-ID" sz="1600" kern="0" dirty="0">
                <a:latin typeface="Tahoma" pitchFamily="34" charset="0"/>
                <a:ea typeface="+mj-ea"/>
                <a:cs typeface="Tahoma" pitchFamily="34" charset="0"/>
              </a:rPr>
              <a:t> mengingat Bank milik Pemerintah, berpengalaman dan jangkauan kantor pelayanan sampai tingkat kecamatan, sehingga memudahkan penyetoran iuran dan keterjaminan kelangsungan program tanpa batas waktu</a:t>
            </a:r>
            <a:r>
              <a:rPr kumimoji="1" lang="id-ID" sz="1600" b="1" kern="0" dirty="0">
                <a:latin typeface="Tahoma" pitchFamily="34" charset="0"/>
                <a:ea typeface="+mj-ea"/>
                <a:cs typeface="Tahoma" pitchFamily="34" charset="0"/>
              </a:rPr>
              <a:t>.</a:t>
            </a:r>
            <a:endParaRPr kumimoji="1" lang="en-US" sz="1600" b="1" kern="0" dirty="0"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504825" y="1395413"/>
            <a:ext cx="3935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 Rounded MT Bold" pitchFamily="34" charset="0"/>
              </a:rPr>
              <a:t>DASAR PERTIMBANGAN </a:t>
            </a:r>
          </a:p>
        </p:txBody>
      </p:sp>
      <p:pic>
        <p:nvPicPr>
          <p:cNvPr id="512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5888"/>
            <a:ext cx="4484687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latin typeface="Arial Rounded MT Bold" pitchFamily="34" charset="0"/>
              </a:rPr>
              <a:t>Badan Pengelola</a:t>
            </a:r>
            <a:r>
              <a:rPr lang="id-ID" sz="3600" smtClean="0">
                <a:latin typeface="Arial Rounded MT Bold" pitchFamily="34" charset="0"/>
              </a:rPr>
              <a:t> Amanah DaPenSyMu Jabar</a:t>
            </a:r>
            <a:endParaRPr lang="en-US" sz="3600" smtClean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3" y="1500188"/>
            <a:ext cx="8429625" cy="5143500"/>
          </a:xfrm>
          <a:solidFill>
            <a:schemeClr val="bg2"/>
          </a:solidFill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1600" b="1" dirty="0" smtClean="0">
                <a:effectLst/>
              </a:rPr>
              <a:t>1.  </a:t>
            </a:r>
            <a:r>
              <a:rPr lang="en-US" sz="1600" b="1" dirty="0" err="1" smtClean="0">
                <a:effectLst/>
              </a:rPr>
              <a:t>Dewan</a:t>
            </a:r>
            <a:r>
              <a:rPr lang="en-US" sz="1600" b="1" dirty="0" smtClean="0">
                <a:effectLst/>
              </a:rPr>
              <a:t> </a:t>
            </a:r>
            <a:r>
              <a:rPr lang="en-US" sz="1600" b="1" dirty="0" err="1" smtClean="0">
                <a:effectLst/>
              </a:rPr>
              <a:t>Pendiri</a:t>
            </a:r>
            <a:r>
              <a:rPr lang="id-ID" sz="1600" b="1" dirty="0" smtClean="0">
                <a:effectLst/>
              </a:rPr>
              <a:t> / Pembina</a:t>
            </a:r>
            <a:endParaRPr lang="en-US" sz="1600" dirty="0" smtClean="0">
              <a:effectLst/>
            </a:endParaRPr>
          </a:p>
          <a:p>
            <a:pPr marL="533400" indent="-266700">
              <a:buFont typeface="Wingdings" pitchFamily="2" charset="2"/>
              <a:buNone/>
              <a:defRPr/>
            </a:pPr>
            <a:r>
              <a:rPr lang="id-ID" sz="1600" dirty="0">
                <a:effectLst/>
              </a:rPr>
              <a:t>1</a:t>
            </a:r>
            <a:r>
              <a:rPr lang="en-US" sz="1600" dirty="0">
                <a:effectLst/>
              </a:rPr>
              <a:t>. </a:t>
            </a:r>
            <a:r>
              <a:rPr lang="en-US" sz="1600" dirty="0" err="1">
                <a:effectLst/>
              </a:rPr>
              <a:t>Pimpinan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Persyarikatan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Muhammadiyah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Jawa</a:t>
            </a:r>
            <a:r>
              <a:rPr lang="en-US" sz="1600" dirty="0">
                <a:effectLst/>
              </a:rPr>
              <a:t> Barat</a:t>
            </a:r>
            <a:r>
              <a:rPr lang="id-ID" sz="1600" dirty="0">
                <a:effectLst/>
              </a:rPr>
              <a:t>.</a:t>
            </a:r>
          </a:p>
          <a:p>
            <a:pPr marL="533400" indent="-266700">
              <a:buFont typeface="Wingdings" pitchFamily="2" charset="2"/>
              <a:buNone/>
              <a:defRPr/>
            </a:pPr>
            <a:r>
              <a:rPr lang="id-ID" sz="1600" dirty="0">
                <a:effectLst/>
              </a:rPr>
              <a:t>2</a:t>
            </a:r>
            <a:r>
              <a:rPr lang="en-US" sz="1600" dirty="0">
                <a:effectLst/>
              </a:rPr>
              <a:t>.</a:t>
            </a:r>
            <a:r>
              <a:rPr lang="id-ID" sz="1600" dirty="0">
                <a:effectLst/>
              </a:rPr>
              <a:t>	</a:t>
            </a:r>
            <a:r>
              <a:rPr lang="en-US" sz="1600" dirty="0" err="1">
                <a:effectLst/>
              </a:rPr>
              <a:t>Perwakilan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organisasi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pegawai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Persyarikatan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Muhammadiyah</a:t>
            </a:r>
            <a:r>
              <a:rPr lang="en-US" sz="1600" dirty="0">
                <a:effectLst/>
              </a:rPr>
              <a:t> </a:t>
            </a:r>
            <a:r>
              <a:rPr lang="id-ID" sz="1600" dirty="0" smtClean="0">
                <a:effectLst/>
              </a:rPr>
              <a:t>/ AUM </a:t>
            </a:r>
            <a:r>
              <a:rPr lang="en-US" sz="1600" dirty="0" err="1" smtClean="0">
                <a:effectLst/>
              </a:rPr>
              <a:t>Jawa</a:t>
            </a:r>
            <a:r>
              <a:rPr lang="en-US" sz="1600" dirty="0" smtClean="0">
                <a:effectLst/>
              </a:rPr>
              <a:t> </a:t>
            </a:r>
            <a:r>
              <a:rPr lang="en-US" sz="1600" dirty="0">
                <a:effectLst/>
              </a:rPr>
              <a:t>Barat</a:t>
            </a:r>
            <a:r>
              <a:rPr lang="id-ID" sz="1600" dirty="0">
                <a:effectLst/>
              </a:rPr>
              <a:t>.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600" b="1" dirty="0" smtClean="0">
                <a:effectLst/>
              </a:rPr>
              <a:t>2. </a:t>
            </a:r>
            <a:r>
              <a:rPr lang="en-US" sz="1600" b="1" dirty="0" err="1">
                <a:effectLst/>
              </a:rPr>
              <a:t>Dewan</a:t>
            </a:r>
            <a:r>
              <a:rPr lang="en-US" sz="1600" b="1" dirty="0">
                <a:effectLst/>
              </a:rPr>
              <a:t> </a:t>
            </a:r>
            <a:r>
              <a:rPr lang="en-US" sz="1600" b="1" dirty="0" err="1" smtClean="0">
                <a:effectLst/>
              </a:rPr>
              <a:t>Pengawas</a:t>
            </a:r>
            <a:r>
              <a:rPr lang="id-ID" sz="1600" b="1" dirty="0" smtClean="0">
                <a:effectLst/>
              </a:rPr>
              <a:t> &amp; Syariah</a:t>
            </a:r>
          </a:p>
          <a:p>
            <a:pPr marL="533400" indent="-266700" algn="just">
              <a:buFont typeface="Wingdings" pitchFamily="2" charset="2"/>
              <a:buNone/>
              <a:defRPr/>
            </a:pPr>
            <a:r>
              <a:rPr lang="id-ID" sz="1600" dirty="0">
                <a:effectLst/>
              </a:rPr>
              <a:t>1. </a:t>
            </a:r>
            <a:r>
              <a:rPr lang="en-US" sz="1600" dirty="0" err="1">
                <a:effectLst/>
              </a:rPr>
              <a:t>Pimpinan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Persyarikatan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Muhammadiyah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Jawa</a:t>
            </a:r>
            <a:r>
              <a:rPr lang="en-US" sz="1600" dirty="0">
                <a:effectLst/>
              </a:rPr>
              <a:t> Barat</a:t>
            </a:r>
            <a:r>
              <a:rPr lang="id-ID" sz="1600" dirty="0">
                <a:effectLst/>
              </a:rPr>
              <a:t>.</a:t>
            </a:r>
          </a:p>
          <a:p>
            <a:pPr marL="533400" indent="-266700" algn="just">
              <a:buFont typeface="Wingdings" pitchFamily="2" charset="2"/>
              <a:buNone/>
              <a:defRPr/>
            </a:pPr>
            <a:r>
              <a:rPr lang="id-ID" sz="1600" dirty="0">
                <a:effectLst/>
              </a:rPr>
              <a:t>2</a:t>
            </a:r>
            <a:r>
              <a:rPr lang="en-US" sz="1600" dirty="0">
                <a:effectLst/>
              </a:rPr>
              <a:t>.</a:t>
            </a:r>
            <a:r>
              <a:rPr lang="id-ID" sz="1600" dirty="0">
                <a:effectLst/>
              </a:rPr>
              <a:t>	</a:t>
            </a:r>
            <a:r>
              <a:rPr lang="en-US" sz="1600" dirty="0" err="1">
                <a:effectLst/>
              </a:rPr>
              <a:t>Perwakilan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organisasi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pegawai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Persyarikatan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Muhammadiyah</a:t>
            </a:r>
            <a:r>
              <a:rPr lang="en-US" sz="1600" dirty="0">
                <a:effectLst/>
              </a:rPr>
              <a:t> </a:t>
            </a:r>
            <a:r>
              <a:rPr lang="id-ID" sz="1600" dirty="0" smtClean="0">
                <a:effectLst/>
              </a:rPr>
              <a:t>/ AUM</a:t>
            </a:r>
            <a:r>
              <a:rPr lang="en-US" sz="1600" dirty="0" smtClean="0">
                <a:effectLst/>
              </a:rPr>
              <a:t> </a:t>
            </a:r>
            <a:r>
              <a:rPr lang="en-US" sz="1600" dirty="0" err="1" smtClean="0">
                <a:effectLst/>
              </a:rPr>
              <a:t>Jawa</a:t>
            </a:r>
            <a:r>
              <a:rPr lang="en-US" sz="1600" dirty="0" smtClean="0">
                <a:effectLst/>
              </a:rPr>
              <a:t> </a:t>
            </a:r>
            <a:r>
              <a:rPr lang="en-US" sz="1600" dirty="0">
                <a:effectLst/>
              </a:rPr>
              <a:t>Barat</a:t>
            </a:r>
            <a:r>
              <a:rPr lang="id-ID" sz="1600" dirty="0">
                <a:effectLst/>
              </a:rPr>
              <a:t> yang m</a:t>
            </a:r>
            <a:r>
              <a:rPr lang="en-US" sz="1600" dirty="0" err="1">
                <a:effectLst/>
              </a:rPr>
              <a:t>emiliki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pengetahuan</a:t>
            </a:r>
            <a:r>
              <a:rPr lang="id-ID" sz="1600" dirty="0">
                <a:effectLst/>
              </a:rPr>
              <a:t>,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pengalaman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dalam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pengelolaan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Keuangan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dan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Investasi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serta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pengadministrasi</a:t>
            </a:r>
            <a:r>
              <a:rPr lang="en-US" sz="1600" dirty="0">
                <a:effectLst/>
              </a:rPr>
              <a:t> Dana </a:t>
            </a:r>
            <a:r>
              <a:rPr lang="en-US" sz="1600" dirty="0" err="1" smtClean="0">
                <a:effectLst/>
              </a:rPr>
              <a:t>Pensiun</a:t>
            </a:r>
            <a:r>
              <a:rPr lang="en-US" sz="1600" dirty="0" smtClean="0">
                <a:effectLst/>
              </a:rPr>
              <a:t>.</a:t>
            </a:r>
            <a:endParaRPr lang="id-ID" sz="1600" dirty="0">
              <a:effectLst/>
            </a:endParaRPr>
          </a:p>
          <a:p>
            <a:pPr marL="533400" indent="-266700" algn="just">
              <a:buFont typeface="Wingdings" pitchFamily="2" charset="2"/>
              <a:buNone/>
              <a:defRPr/>
            </a:pPr>
            <a:r>
              <a:rPr lang="id-ID" sz="1600" dirty="0">
                <a:effectLst/>
              </a:rPr>
              <a:t>3.	</a:t>
            </a:r>
            <a:r>
              <a:rPr lang="en-US" sz="1600" dirty="0" err="1">
                <a:effectLst/>
              </a:rPr>
              <a:t>Anggota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Muhammadiyah</a:t>
            </a:r>
            <a:r>
              <a:rPr lang="en-US" sz="1600" dirty="0">
                <a:effectLst/>
              </a:rPr>
              <a:t>, </a:t>
            </a:r>
            <a:r>
              <a:rPr lang="id-ID" sz="1600" dirty="0">
                <a:effectLst/>
              </a:rPr>
              <a:t>yang m</a:t>
            </a:r>
            <a:r>
              <a:rPr lang="en-US" sz="1600" dirty="0" err="1">
                <a:effectLst/>
              </a:rPr>
              <a:t>emiliki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pengetahuan</a:t>
            </a:r>
            <a:r>
              <a:rPr lang="id-ID" sz="1600" dirty="0">
                <a:effectLst/>
              </a:rPr>
              <a:t>,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pengalaman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dalam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pengelolaan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Keuangan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dan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Investasi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serta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pengadministrasi</a:t>
            </a:r>
            <a:r>
              <a:rPr lang="en-US" sz="1600" dirty="0">
                <a:effectLst/>
              </a:rPr>
              <a:t> Dana </a:t>
            </a:r>
            <a:r>
              <a:rPr lang="en-US" sz="1600" dirty="0" err="1">
                <a:effectLst/>
              </a:rPr>
              <a:t>Pensiun</a:t>
            </a:r>
            <a:endParaRPr lang="id-ID" sz="1600" b="1" dirty="0" smtClean="0"/>
          </a:p>
          <a:p>
            <a:pPr>
              <a:buFont typeface="Wingdings" pitchFamily="2" charset="2"/>
              <a:buNone/>
              <a:defRPr/>
            </a:pPr>
            <a:r>
              <a:rPr lang="id-ID" sz="1600" b="1" dirty="0" smtClean="0"/>
              <a:t>3. </a:t>
            </a:r>
            <a:r>
              <a:rPr lang="en-US" sz="1600" b="1" dirty="0" err="1" smtClean="0"/>
              <a:t>Badan</a:t>
            </a:r>
            <a:r>
              <a:rPr lang="en-US" sz="1600" b="1" dirty="0" smtClean="0"/>
              <a:t>  </a:t>
            </a:r>
            <a:r>
              <a:rPr lang="en-US" sz="1600" b="1" dirty="0" err="1" smtClean="0"/>
              <a:t>Pelaksana</a:t>
            </a:r>
            <a:endParaRPr lang="en-US" sz="1600" dirty="0" smtClean="0"/>
          </a:p>
          <a:p>
            <a:pPr marL="533400" indent="-266700" algn="just">
              <a:buFont typeface="Wingdings" pitchFamily="2" charset="2"/>
              <a:buNone/>
              <a:defRPr/>
            </a:pPr>
            <a:r>
              <a:rPr lang="id-ID" sz="1600" dirty="0" smtClean="0"/>
              <a:t>1.</a:t>
            </a:r>
            <a:r>
              <a:rPr lang="id-ID" sz="1600" dirty="0" smtClean="0">
                <a:effectLst/>
              </a:rPr>
              <a:t>	</a:t>
            </a:r>
            <a:r>
              <a:rPr lang="en-US" sz="1600" dirty="0" err="1" smtClean="0">
                <a:effectLst/>
              </a:rPr>
              <a:t>Anggota</a:t>
            </a:r>
            <a:r>
              <a:rPr lang="en-US" sz="1600" dirty="0" smtClean="0">
                <a:effectLst/>
              </a:rPr>
              <a:t> </a:t>
            </a:r>
            <a:r>
              <a:rPr lang="en-US" sz="1600" dirty="0" err="1">
                <a:effectLst/>
              </a:rPr>
              <a:t>Muhammadiyah</a:t>
            </a:r>
            <a:r>
              <a:rPr lang="en-US" sz="1600" dirty="0">
                <a:effectLst/>
              </a:rPr>
              <a:t>, </a:t>
            </a:r>
            <a:r>
              <a:rPr lang="en-US" sz="1600" dirty="0" err="1">
                <a:effectLst/>
              </a:rPr>
              <a:t>memiliki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akhlak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dan</a:t>
            </a:r>
            <a:r>
              <a:rPr lang="en-US" sz="1600" dirty="0">
                <a:effectLst/>
              </a:rPr>
              <a:t> moral yang </a:t>
            </a:r>
            <a:r>
              <a:rPr lang="en-US" sz="1600" dirty="0" err="1" smtClean="0">
                <a:effectLst/>
              </a:rPr>
              <a:t>baik</a:t>
            </a:r>
            <a:r>
              <a:rPr lang="id-ID" sz="1600" dirty="0" smtClean="0">
                <a:effectLst/>
              </a:rPr>
              <a:t> </a:t>
            </a:r>
            <a:endParaRPr lang="id-ID" sz="1600" dirty="0">
              <a:effectLst/>
            </a:endParaRPr>
          </a:p>
          <a:p>
            <a:pPr marL="533400" indent="-266700">
              <a:buFont typeface="Wingdings" pitchFamily="2" charset="2"/>
              <a:buNone/>
              <a:defRPr/>
            </a:pPr>
            <a:r>
              <a:rPr lang="id-ID" sz="1600" dirty="0" smtClean="0">
                <a:effectLst/>
              </a:rPr>
              <a:t>2. </a:t>
            </a:r>
            <a:r>
              <a:rPr lang="en-US" sz="1600" dirty="0" err="1" smtClean="0">
                <a:effectLst/>
              </a:rPr>
              <a:t>Memiliki</a:t>
            </a:r>
            <a:r>
              <a:rPr lang="en-US" sz="1600" dirty="0" smtClean="0">
                <a:effectLst/>
              </a:rPr>
              <a:t> </a:t>
            </a:r>
            <a:r>
              <a:rPr lang="en-US" sz="1600" dirty="0" err="1">
                <a:effectLst/>
              </a:rPr>
              <a:t>pengetahuan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dan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atau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pengalaman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dalam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pengelolaan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Keuangan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dan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Investasi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serta</a:t>
            </a:r>
            <a:r>
              <a:rPr lang="en-US" sz="1600" dirty="0">
                <a:effectLst/>
              </a:rPr>
              <a:t> </a:t>
            </a:r>
            <a:r>
              <a:rPr lang="en-US" sz="1600" dirty="0" err="1" smtClean="0">
                <a:effectLst/>
              </a:rPr>
              <a:t>pengadministrasiannya</a:t>
            </a:r>
            <a:r>
              <a:rPr lang="en-US" sz="1600" dirty="0" smtClean="0">
                <a:effectLst/>
              </a:rPr>
              <a:t>.</a:t>
            </a:r>
            <a:endParaRPr lang="id-ID" sz="1600" dirty="0">
              <a:effectLst/>
            </a:endParaRPr>
          </a:p>
          <a:p>
            <a:pPr marL="533400" indent="-266700">
              <a:buFont typeface="Wingdings" pitchFamily="2" charset="2"/>
              <a:buNone/>
              <a:defRPr/>
            </a:pPr>
            <a:r>
              <a:rPr lang="id-ID" sz="1600" dirty="0" smtClean="0">
                <a:effectLst/>
              </a:rPr>
              <a:t>3. </a:t>
            </a:r>
            <a:r>
              <a:rPr lang="en-US" sz="1600" dirty="0" err="1" smtClean="0">
                <a:effectLst/>
              </a:rPr>
              <a:t>Memiliki</a:t>
            </a:r>
            <a:r>
              <a:rPr lang="en-US" sz="1600" dirty="0" smtClean="0">
                <a:effectLst/>
              </a:rPr>
              <a:t> </a:t>
            </a:r>
            <a:r>
              <a:rPr lang="en-US" sz="1600" dirty="0" err="1">
                <a:effectLst/>
              </a:rPr>
              <a:t>pengalaman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dan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keahlian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teknis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dalam</a:t>
            </a:r>
            <a:r>
              <a:rPr lang="en-US" sz="1600" dirty="0">
                <a:effectLst/>
              </a:rPr>
              <a:t> </a:t>
            </a:r>
            <a:r>
              <a:rPr lang="id-ID" sz="1600" dirty="0">
                <a:effectLst/>
              </a:rPr>
              <a:t>O</a:t>
            </a:r>
            <a:r>
              <a:rPr lang="en-US" sz="1600" dirty="0" err="1">
                <a:effectLst/>
              </a:rPr>
              <a:t>perasional</a:t>
            </a:r>
            <a:r>
              <a:rPr lang="en-US" sz="1600" dirty="0">
                <a:effectLst/>
              </a:rPr>
              <a:t> System </a:t>
            </a:r>
            <a:r>
              <a:rPr lang="en-US" sz="1600" dirty="0" err="1">
                <a:effectLst/>
              </a:rPr>
              <a:t>Informasi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dan</a:t>
            </a:r>
            <a:r>
              <a:rPr lang="en-US" sz="1600" dirty="0">
                <a:effectLst/>
              </a:rPr>
              <a:t> </a:t>
            </a:r>
            <a:r>
              <a:rPr lang="id-ID" sz="1600" dirty="0">
                <a:effectLst/>
              </a:rPr>
              <a:t>O</a:t>
            </a:r>
            <a:r>
              <a:rPr lang="en-US" sz="1600" dirty="0" err="1">
                <a:effectLst/>
              </a:rPr>
              <a:t>lah</a:t>
            </a:r>
            <a:r>
              <a:rPr lang="en-US" sz="1600" dirty="0">
                <a:effectLst/>
              </a:rPr>
              <a:t> </a:t>
            </a:r>
            <a:r>
              <a:rPr lang="id-ID" sz="1600" dirty="0">
                <a:effectLst/>
              </a:rPr>
              <a:t>D</a:t>
            </a:r>
            <a:r>
              <a:rPr lang="en-US" sz="1600" dirty="0" err="1">
                <a:effectLst/>
              </a:rPr>
              <a:t>ata</a:t>
            </a:r>
            <a:r>
              <a:rPr lang="id-ID" sz="1600" dirty="0">
                <a:effectLst/>
              </a:rPr>
              <a:t> Administrasi Manajemen Dana Pensiun</a:t>
            </a:r>
            <a:r>
              <a:rPr lang="en-US" sz="1600" dirty="0">
                <a:effectLst/>
              </a:rPr>
              <a:t>.  </a:t>
            </a:r>
            <a:endParaRPr lang="id-ID" sz="1600" dirty="0">
              <a:effectLst/>
            </a:endParaRPr>
          </a:p>
          <a:p>
            <a:pPr marL="533400" indent="-266700">
              <a:buFont typeface="Wingdings" pitchFamily="2" charset="2"/>
              <a:buNone/>
              <a:defRPr/>
            </a:pPr>
            <a:r>
              <a:rPr lang="id-ID" sz="1600" dirty="0" smtClean="0">
                <a:effectLst/>
              </a:rPr>
              <a:t>4. </a:t>
            </a:r>
            <a:r>
              <a:rPr lang="en-US" sz="1600" dirty="0" err="1" smtClean="0">
                <a:effectLst/>
              </a:rPr>
              <a:t>Ditunjuk</a:t>
            </a:r>
            <a:r>
              <a:rPr lang="en-US" sz="1600" dirty="0" smtClean="0">
                <a:effectLst/>
              </a:rPr>
              <a:t> </a:t>
            </a:r>
            <a:r>
              <a:rPr lang="en-US" sz="1600" dirty="0" err="1">
                <a:effectLst/>
              </a:rPr>
              <a:t>dan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diberhentikan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oleh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Dewan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Pendiri</a:t>
            </a:r>
            <a:r>
              <a:rPr lang="id-ID" sz="1600" dirty="0">
                <a:effectLst/>
              </a:rPr>
              <a:t> </a:t>
            </a:r>
            <a:r>
              <a:rPr lang="id-ID" sz="1600" dirty="0" smtClean="0">
                <a:effectLst/>
              </a:rPr>
              <a:t>/ Pembina melalui </a:t>
            </a:r>
            <a:r>
              <a:rPr lang="id-ID" sz="1600" dirty="0">
                <a:effectLst/>
              </a:rPr>
              <a:t>Surat Keputusan.</a:t>
            </a:r>
            <a:endParaRPr lang="en-US" sz="16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093788" y="4168775"/>
            <a:ext cx="7129462" cy="720725"/>
            <a:chOff x="657" y="1528"/>
            <a:chExt cx="4491" cy="454"/>
          </a:xfrm>
        </p:grpSpPr>
        <p:sp>
          <p:nvSpPr>
            <p:cNvPr id="7190" name="AutoShape 5"/>
            <p:cNvSpPr>
              <a:spLocks noChangeArrowheads="1"/>
            </p:cNvSpPr>
            <p:nvPr/>
          </p:nvSpPr>
          <p:spPr bwMode="gray">
            <a:xfrm>
              <a:off x="657" y="1528"/>
              <a:ext cx="4491" cy="45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chemeClr val="bg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94" name="AutoShape 6"/>
            <p:cNvSpPr>
              <a:spLocks noChangeArrowheads="1"/>
            </p:cNvSpPr>
            <p:nvPr/>
          </p:nvSpPr>
          <p:spPr bwMode="gray">
            <a:xfrm>
              <a:off x="709" y="1598"/>
              <a:ext cx="657" cy="296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chemeClr val="bg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95" name="Freeform 7"/>
            <p:cNvSpPr>
              <a:spLocks/>
            </p:cNvSpPr>
            <p:nvPr/>
          </p:nvSpPr>
          <p:spPr bwMode="gray">
            <a:xfrm>
              <a:off x="750" y="1617"/>
              <a:ext cx="328" cy="148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96" name="Text Box 8"/>
            <p:cNvSpPr txBox="1">
              <a:spLocks noChangeArrowheads="1"/>
            </p:cNvSpPr>
            <p:nvPr/>
          </p:nvSpPr>
          <p:spPr bwMode="gray">
            <a:xfrm>
              <a:off x="761" y="1570"/>
              <a:ext cx="540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d-ID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c</a:t>
              </a:r>
            </a:p>
          </p:txBody>
        </p:sp>
        <p:sp>
          <p:nvSpPr>
            <p:cNvPr id="7194" name="Text Box 9"/>
            <p:cNvSpPr txBox="1">
              <a:spLocks noChangeArrowheads="1"/>
            </p:cNvSpPr>
            <p:nvPr/>
          </p:nvSpPr>
          <p:spPr bwMode="gray">
            <a:xfrm>
              <a:off x="1478" y="1536"/>
              <a:ext cx="3625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id-ID" sz="2000" b="1">
                  <a:solidFill>
                    <a:schemeClr val="bg2"/>
                  </a:solidFill>
                  <a:latin typeface="Arial" charset="0"/>
                  <a:ea typeface="Tahoma" pitchFamily="34" charset="0"/>
                  <a:cs typeface="Arial" charset="0"/>
                </a:rPr>
                <a:t>Ta’awun (saling membantu) antara Pegawai dan Persyarikatan serta AUM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114425" y="2009775"/>
            <a:ext cx="7129463" cy="715963"/>
            <a:chOff x="657" y="2054"/>
            <a:chExt cx="4491" cy="451"/>
          </a:xfrm>
        </p:grpSpPr>
        <p:sp>
          <p:nvSpPr>
            <p:cNvPr id="7185" name="AutoShape 11"/>
            <p:cNvSpPr>
              <a:spLocks noChangeArrowheads="1"/>
            </p:cNvSpPr>
            <p:nvPr/>
          </p:nvSpPr>
          <p:spPr bwMode="gray">
            <a:xfrm>
              <a:off x="657" y="2054"/>
              <a:ext cx="4491" cy="45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0" name="AutoShape 12"/>
            <p:cNvSpPr>
              <a:spLocks noChangeArrowheads="1"/>
            </p:cNvSpPr>
            <p:nvPr/>
          </p:nvSpPr>
          <p:spPr bwMode="gray">
            <a:xfrm>
              <a:off x="709" y="2124"/>
              <a:ext cx="657" cy="296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301" name="Freeform 13"/>
            <p:cNvSpPr>
              <a:spLocks/>
            </p:cNvSpPr>
            <p:nvPr/>
          </p:nvSpPr>
          <p:spPr bwMode="gray">
            <a:xfrm>
              <a:off x="750" y="2143"/>
              <a:ext cx="328" cy="148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302" name="Text Box 14"/>
            <p:cNvSpPr txBox="1">
              <a:spLocks noChangeArrowheads="1"/>
            </p:cNvSpPr>
            <p:nvPr/>
          </p:nvSpPr>
          <p:spPr bwMode="gray">
            <a:xfrm>
              <a:off x="761" y="2096"/>
              <a:ext cx="540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d-ID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a</a:t>
              </a:r>
            </a:p>
          </p:txBody>
        </p:sp>
        <p:sp>
          <p:nvSpPr>
            <p:cNvPr id="7189" name="Text Box 15"/>
            <p:cNvSpPr txBox="1">
              <a:spLocks noChangeArrowheads="1"/>
            </p:cNvSpPr>
            <p:nvPr/>
          </p:nvSpPr>
          <p:spPr bwMode="gray">
            <a:xfrm>
              <a:off x="1478" y="2179"/>
              <a:ext cx="357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id-ID" sz="1900" b="1">
                  <a:solidFill>
                    <a:srgbClr val="000000"/>
                  </a:solidFill>
                  <a:latin typeface="Arial" charset="0"/>
                </a:rPr>
                <a:t>Tabungan Masa Depan Pegawai </a:t>
              </a:r>
              <a:endParaRPr lang="id-ID" sz="190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1098550" y="3089275"/>
            <a:ext cx="7138988" cy="771525"/>
            <a:chOff x="651" y="2581"/>
            <a:chExt cx="4497" cy="486"/>
          </a:xfrm>
        </p:grpSpPr>
        <p:sp>
          <p:nvSpPr>
            <p:cNvPr id="7180" name="AutoShape 17"/>
            <p:cNvSpPr>
              <a:spLocks noChangeArrowheads="1"/>
            </p:cNvSpPr>
            <p:nvPr/>
          </p:nvSpPr>
          <p:spPr bwMode="gray">
            <a:xfrm>
              <a:off x="651" y="2581"/>
              <a:ext cx="4497" cy="486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6" name="AutoShape 18"/>
            <p:cNvSpPr>
              <a:spLocks noChangeArrowheads="1"/>
            </p:cNvSpPr>
            <p:nvPr/>
          </p:nvSpPr>
          <p:spPr bwMode="gray">
            <a:xfrm>
              <a:off x="703" y="2651"/>
              <a:ext cx="657" cy="296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307" name="Freeform 19"/>
            <p:cNvSpPr>
              <a:spLocks/>
            </p:cNvSpPr>
            <p:nvPr/>
          </p:nvSpPr>
          <p:spPr bwMode="gray">
            <a:xfrm>
              <a:off x="744" y="2670"/>
              <a:ext cx="328" cy="148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308" name="Text Box 20"/>
            <p:cNvSpPr txBox="1">
              <a:spLocks noChangeArrowheads="1"/>
            </p:cNvSpPr>
            <p:nvPr/>
          </p:nvSpPr>
          <p:spPr bwMode="gray">
            <a:xfrm>
              <a:off x="755" y="2623"/>
              <a:ext cx="540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d-ID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b</a:t>
              </a:r>
            </a:p>
          </p:txBody>
        </p:sp>
        <p:sp>
          <p:nvSpPr>
            <p:cNvPr id="7184" name="Text Box 21"/>
            <p:cNvSpPr txBox="1">
              <a:spLocks noChangeArrowheads="1"/>
            </p:cNvSpPr>
            <p:nvPr/>
          </p:nvSpPr>
          <p:spPr bwMode="gray">
            <a:xfrm>
              <a:off x="1472" y="2613"/>
              <a:ext cx="3631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id-ID" sz="1900" b="1">
                  <a:solidFill>
                    <a:srgbClr val="000000"/>
                  </a:solidFill>
                  <a:latin typeface="Arial" charset="0"/>
                </a:rPr>
                <a:t>Penghargaan Persyarikatan atas Dedikasi Pegawai</a:t>
              </a:r>
              <a:endParaRPr lang="id-ID" sz="190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084263" y="5178425"/>
            <a:ext cx="7138987" cy="771525"/>
            <a:chOff x="651" y="2581"/>
            <a:chExt cx="4497" cy="486"/>
          </a:xfrm>
        </p:grpSpPr>
        <p:sp>
          <p:nvSpPr>
            <p:cNvPr id="7175" name="AutoShape 17"/>
            <p:cNvSpPr>
              <a:spLocks noChangeArrowheads="1"/>
            </p:cNvSpPr>
            <p:nvPr/>
          </p:nvSpPr>
          <p:spPr bwMode="gray">
            <a:xfrm>
              <a:off x="651" y="2581"/>
              <a:ext cx="4497" cy="486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AutoShape 18"/>
            <p:cNvSpPr>
              <a:spLocks noChangeArrowheads="1"/>
            </p:cNvSpPr>
            <p:nvPr/>
          </p:nvSpPr>
          <p:spPr bwMode="gray">
            <a:xfrm>
              <a:off x="703" y="2651"/>
              <a:ext cx="657" cy="296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gray">
            <a:xfrm>
              <a:off x="744" y="2670"/>
              <a:ext cx="328" cy="148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Text Box 20"/>
            <p:cNvSpPr txBox="1">
              <a:spLocks noChangeArrowheads="1"/>
            </p:cNvSpPr>
            <p:nvPr/>
          </p:nvSpPr>
          <p:spPr bwMode="gray">
            <a:xfrm>
              <a:off x="755" y="2623"/>
              <a:ext cx="540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d-ID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d</a:t>
              </a:r>
            </a:p>
          </p:txBody>
        </p:sp>
        <p:sp>
          <p:nvSpPr>
            <p:cNvPr id="7179" name="Text Box 21"/>
            <p:cNvSpPr txBox="1">
              <a:spLocks noChangeArrowheads="1"/>
            </p:cNvSpPr>
            <p:nvPr/>
          </p:nvSpPr>
          <p:spPr bwMode="gray">
            <a:xfrm>
              <a:off x="1472" y="2697"/>
              <a:ext cx="3631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id-ID" sz="1900" b="1">
                  <a:solidFill>
                    <a:schemeClr val="bg2"/>
                  </a:solidFill>
                  <a:latin typeface="Arial" charset="0"/>
                  <a:cs typeface="Arial" charset="0"/>
                </a:rPr>
                <a:t>Takaful (saling menjamin) di antara AUM</a:t>
              </a:r>
              <a:endParaRPr lang="id-ID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717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600" b="1" smtClean="0"/>
              <a:t>Fungsi DaPenSyMu Jabar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05025" y="404813"/>
            <a:ext cx="6643688" cy="612775"/>
          </a:xfrm>
        </p:spPr>
        <p:txBody>
          <a:bodyPr/>
          <a:lstStyle/>
          <a:p>
            <a:r>
              <a:rPr lang="id-ID" sz="3600" b="1" smtClean="0"/>
              <a:t>Norma DaPenSyMu Jabar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909638" y="1700213"/>
            <a:ext cx="7705725" cy="715962"/>
            <a:chOff x="657" y="1528"/>
            <a:chExt cx="4854" cy="451"/>
          </a:xfrm>
        </p:grpSpPr>
        <p:sp>
          <p:nvSpPr>
            <p:cNvPr id="8220" name="AutoShape 6"/>
            <p:cNvSpPr>
              <a:spLocks noChangeArrowheads="1"/>
            </p:cNvSpPr>
            <p:nvPr/>
          </p:nvSpPr>
          <p:spPr bwMode="gray">
            <a:xfrm>
              <a:off x="657" y="1528"/>
              <a:ext cx="4854" cy="45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9" name="AutoShape 7"/>
            <p:cNvSpPr>
              <a:spLocks noChangeArrowheads="1"/>
            </p:cNvSpPr>
            <p:nvPr/>
          </p:nvSpPr>
          <p:spPr bwMode="gray">
            <a:xfrm>
              <a:off x="709" y="1598"/>
              <a:ext cx="629" cy="296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20" name="Freeform 8"/>
            <p:cNvSpPr>
              <a:spLocks/>
            </p:cNvSpPr>
            <p:nvPr/>
          </p:nvSpPr>
          <p:spPr bwMode="gray">
            <a:xfrm>
              <a:off x="750" y="1617"/>
              <a:ext cx="328" cy="148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21" name="Text Box 9"/>
            <p:cNvSpPr txBox="1">
              <a:spLocks noChangeArrowheads="1"/>
            </p:cNvSpPr>
            <p:nvPr/>
          </p:nvSpPr>
          <p:spPr bwMode="gray">
            <a:xfrm>
              <a:off x="761" y="1570"/>
              <a:ext cx="540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d-ID" sz="2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a</a:t>
              </a:r>
            </a:p>
          </p:txBody>
        </p:sp>
        <p:sp>
          <p:nvSpPr>
            <p:cNvPr id="8224" name="Text Box 10"/>
            <p:cNvSpPr txBox="1">
              <a:spLocks noChangeArrowheads="1"/>
            </p:cNvSpPr>
            <p:nvPr/>
          </p:nvSpPr>
          <p:spPr bwMode="gray">
            <a:xfrm>
              <a:off x="1474" y="1565"/>
              <a:ext cx="403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id-ID" sz="1600" b="1">
                  <a:solidFill>
                    <a:srgbClr val="000000"/>
                  </a:solidFill>
                  <a:latin typeface="Arial" charset="0"/>
                </a:rPr>
                <a:t>Manfaat pensiun tercatat atas nama peserta, berdasar pada pengelolaan  iuran Peserta dan Iuran AUM / PDM / PCM</a:t>
              </a:r>
              <a:endParaRPr lang="id-ID" sz="160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909638" y="2505075"/>
            <a:ext cx="7705725" cy="830263"/>
            <a:chOff x="657" y="2035"/>
            <a:chExt cx="4854" cy="523"/>
          </a:xfrm>
        </p:grpSpPr>
        <p:sp>
          <p:nvSpPr>
            <p:cNvPr id="8215" name="AutoShape 12"/>
            <p:cNvSpPr>
              <a:spLocks noChangeArrowheads="1"/>
            </p:cNvSpPr>
            <p:nvPr/>
          </p:nvSpPr>
          <p:spPr bwMode="gray">
            <a:xfrm>
              <a:off x="657" y="2054"/>
              <a:ext cx="4854" cy="46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5" name="AutoShape 13"/>
            <p:cNvSpPr>
              <a:spLocks noChangeArrowheads="1"/>
            </p:cNvSpPr>
            <p:nvPr/>
          </p:nvSpPr>
          <p:spPr bwMode="gray">
            <a:xfrm>
              <a:off x="713" y="2126"/>
              <a:ext cx="625" cy="306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26" name="Freeform 14"/>
            <p:cNvSpPr>
              <a:spLocks/>
            </p:cNvSpPr>
            <p:nvPr/>
          </p:nvSpPr>
          <p:spPr bwMode="gray">
            <a:xfrm>
              <a:off x="758" y="2146"/>
              <a:ext cx="354" cy="152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27" name="Text Box 15"/>
            <p:cNvSpPr txBox="1">
              <a:spLocks noChangeArrowheads="1"/>
            </p:cNvSpPr>
            <p:nvPr/>
          </p:nvSpPr>
          <p:spPr bwMode="gray">
            <a:xfrm>
              <a:off x="723" y="2097"/>
              <a:ext cx="584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d-ID" sz="2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b</a:t>
              </a:r>
            </a:p>
          </p:txBody>
        </p:sp>
        <p:sp>
          <p:nvSpPr>
            <p:cNvPr id="8219" name="Text Box 16"/>
            <p:cNvSpPr txBox="1">
              <a:spLocks noChangeArrowheads="1"/>
            </p:cNvSpPr>
            <p:nvPr/>
          </p:nvSpPr>
          <p:spPr bwMode="gray">
            <a:xfrm>
              <a:off x="1474" y="2035"/>
              <a:ext cx="3869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id-ID" sz="1600" b="1">
                  <a:solidFill>
                    <a:srgbClr val="000000"/>
                  </a:solidFill>
                  <a:latin typeface="Arial" charset="0"/>
                </a:rPr>
                <a:t>Uang manfaat pensiun bagi peserta setelah usia 57 tahun dan yang m</a:t>
              </a:r>
              <a:r>
                <a:rPr lang="en-US" sz="1600" b="1">
                  <a:solidFill>
                    <a:srgbClr val="000000"/>
                  </a:solidFill>
                  <a:latin typeface="Arial" charset="0"/>
                </a:rPr>
                <a:t>e</a:t>
              </a:r>
              <a:r>
                <a:rPr lang="id-ID" sz="1600" b="1">
                  <a:solidFill>
                    <a:srgbClr val="000000"/>
                  </a:solidFill>
                  <a:latin typeface="Arial" charset="0"/>
                </a:rPr>
                <a:t>ninggal / cacat sebelum masa pensiun diberikan penuh.</a:t>
              </a:r>
              <a:endParaRPr lang="id-ID" sz="160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900113" y="3319463"/>
            <a:ext cx="7715250" cy="830262"/>
            <a:chOff x="651" y="2548"/>
            <a:chExt cx="4860" cy="523"/>
          </a:xfrm>
        </p:grpSpPr>
        <p:sp>
          <p:nvSpPr>
            <p:cNvPr id="8210" name="AutoShape 18"/>
            <p:cNvSpPr>
              <a:spLocks noChangeArrowheads="1"/>
            </p:cNvSpPr>
            <p:nvPr/>
          </p:nvSpPr>
          <p:spPr bwMode="gray">
            <a:xfrm>
              <a:off x="651" y="2581"/>
              <a:ext cx="4860" cy="486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1" name="AutoShape 19"/>
            <p:cNvSpPr>
              <a:spLocks noChangeArrowheads="1"/>
            </p:cNvSpPr>
            <p:nvPr/>
          </p:nvSpPr>
          <p:spPr bwMode="gray">
            <a:xfrm>
              <a:off x="707" y="2651"/>
              <a:ext cx="631" cy="296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32" name="Freeform 20"/>
            <p:cNvSpPr>
              <a:spLocks/>
            </p:cNvSpPr>
            <p:nvPr/>
          </p:nvSpPr>
          <p:spPr bwMode="gray">
            <a:xfrm>
              <a:off x="752" y="2670"/>
              <a:ext cx="354" cy="148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33" name="Text Box 21"/>
            <p:cNvSpPr txBox="1">
              <a:spLocks noChangeArrowheads="1"/>
            </p:cNvSpPr>
            <p:nvPr/>
          </p:nvSpPr>
          <p:spPr bwMode="gray">
            <a:xfrm>
              <a:off x="733" y="2623"/>
              <a:ext cx="584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d-ID" sz="2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c</a:t>
              </a:r>
            </a:p>
          </p:txBody>
        </p:sp>
        <p:sp>
          <p:nvSpPr>
            <p:cNvPr id="8214" name="Text Box 22"/>
            <p:cNvSpPr txBox="1">
              <a:spLocks noChangeArrowheads="1"/>
            </p:cNvSpPr>
            <p:nvPr/>
          </p:nvSpPr>
          <p:spPr bwMode="gray">
            <a:xfrm>
              <a:off x="1474" y="2548"/>
              <a:ext cx="4037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id-ID" sz="1600" b="1">
                  <a:solidFill>
                    <a:srgbClr val="000000"/>
                  </a:solidFill>
                  <a:latin typeface="Arial" charset="0"/>
                </a:rPr>
                <a:t>Uang manfaat pensiun bagi peserta yang berhenti sebelum mancapai masa kepesertaan 10 tahun, dioptimalkan investasinya hingga mencapai 10 Tahun kepesertaan</a:t>
              </a:r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900113" y="4279900"/>
            <a:ext cx="7715250" cy="1160463"/>
            <a:chOff x="651" y="3141"/>
            <a:chExt cx="4860" cy="561"/>
          </a:xfrm>
        </p:grpSpPr>
        <p:sp>
          <p:nvSpPr>
            <p:cNvPr id="8205" name="AutoShape 24"/>
            <p:cNvSpPr>
              <a:spLocks noChangeArrowheads="1"/>
            </p:cNvSpPr>
            <p:nvPr/>
          </p:nvSpPr>
          <p:spPr bwMode="gray">
            <a:xfrm>
              <a:off x="651" y="3141"/>
              <a:ext cx="4860" cy="56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7" name="AutoShape 25"/>
            <p:cNvSpPr>
              <a:spLocks noChangeArrowheads="1"/>
            </p:cNvSpPr>
            <p:nvPr/>
          </p:nvSpPr>
          <p:spPr bwMode="gray">
            <a:xfrm>
              <a:off x="707" y="3214"/>
              <a:ext cx="631" cy="309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38" name="Freeform 26"/>
            <p:cNvSpPr>
              <a:spLocks/>
            </p:cNvSpPr>
            <p:nvPr/>
          </p:nvSpPr>
          <p:spPr bwMode="gray">
            <a:xfrm>
              <a:off x="752" y="3234"/>
              <a:ext cx="354" cy="155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39" name="Text Box 27"/>
            <p:cNvSpPr txBox="1">
              <a:spLocks noChangeArrowheads="1"/>
            </p:cNvSpPr>
            <p:nvPr/>
          </p:nvSpPr>
          <p:spPr bwMode="gray">
            <a:xfrm>
              <a:off x="723" y="3185"/>
              <a:ext cx="584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d-ID" sz="2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d</a:t>
              </a:r>
            </a:p>
          </p:txBody>
        </p:sp>
        <p:sp>
          <p:nvSpPr>
            <p:cNvPr id="8209" name="Text Box 28"/>
            <p:cNvSpPr txBox="1">
              <a:spLocks noChangeArrowheads="1"/>
            </p:cNvSpPr>
            <p:nvPr/>
          </p:nvSpPr>
          <p:spPr bwMode="gray">
            <a:xfrm>
              <a:off x="1451" y="3181"/>
              <a:ext cx="40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id-ID" sz="1500" b="1">
                  <a:solidFill>
                    <a:srgbClr val="000000"/>
                  </a:solidFill>
                  <a:latin typeface="Arial" charset="0"/>
                </a:rPr>
                <a:t>Pensiun setelah 10 tahun masa kepesertaan, nilai manfaat pensiun didasarkan pada akumulasi iuran dan masa investasi serta iuran AUM / PDM / PCM sebagai bentuk penghargaan</a:t>
              </a:r>
            </a:p>
          </p:txBody>
        </p:sp>
      </p:grp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900113" y="5616575"/>
            <a:ext cx="7715250" cy="760413"/>
            <a:chOff x="651" y="3677"/>
            <a:chExt cx="4860" cy="479"/>
          </a:xfrm>
        </p:grpSpPr>
        <p:sp>
          <p:nvSpPr>
            <p:cNvPr id="8200" name="AutoShape 30"/>
            <p:cNvSpPr>
              <a:spLocks noChangeArrowheads="1"/>
            </p:cNvSpPr>
            <p:nvPr/>
          </p:nvSpPr>
          <p:spPr bwMode="gray">
            <a:xfrm>
              <a:off x="651" y="3677"/>
              <a:ext cx="4860" cy="479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3" name="AutoShape 31"/>
            <p:cNvSpPr>
              <a:spLocks noChangeArrowheads="1"/>
            </p:cNvSpPr>
            <p:nvPr/>
          </p:nvSpPr>
          <p:spPr bwMode="gray">
            <a:xfrm>
              <a:off x="707" y="3751"/>
              <a:ext cx="631" cy="315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44" name="Freeform 32"/>
            <p:cNvSpPr>
              <a:spLocks/>
            </p:cNvSpPr>
            <p:nvPr/>
          </p:nvSpPr>
          <p:spPr bwMode="gray">
            <a:xfrm>
              <a:off x="752" y="3772"/>
              <a:ext cx="354" cy="157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45" name="Text Box 33"/>
            <p:cNvSpPr txBox="1">
              <a:spLocks noChangeArrowheads="1"/>
            </p:cNvSpPr>
            <p:nvPr/>
          </p:nvSpPr>
          <p:spPr bwMode="gray">
            <a:xfrm>
              <a:off x="723" y="3722"/>
              <a:ext cx="584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d-ID" sz="2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e</a:t>
              </a:r>
            </a:p>
          </p:txBody>
        </p:sp>
        <p:sp>
          <p:nvSpPr>
            <p:cNvPr id="8204" name="Text Box 34"/>
            <p:cNvSpPr txBox="1">
              <a:spLocks noChangeArrowheads="1"/>
            </p:cNvSpPr>
            <p:nvPr/>
          </p:nvSpPr>
          <p:spPr bwMode="gray">
            <a:xfrm>
              <a:off x="1464" y="3722"/>
              <a:ext cx="3927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id-ID" sz="1700" b="1">
                  <a:solidFill>
                    <a:srgbClr val="000000"/>
                  </a:solidFill>
                  <a:latin typeface="Arial" charset="0"/>
                </a:rPr>
                <a:t>Pembayaran manfaat pensiun ditujukan kepada peserta / ahli waris peserta yang tercantum dalam data ahli waris</a:t>
              </a:r>
              <a:endParaRPr lang="id-ID" sz="170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 Rounded MT Bold" pitchFamily="34" charset="0"/>
              </a:rPr>
              <a:t>KEPESERTAAN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701800"/>
            <a:ext cx="7967663" cy="4535488"/>
          </a:xfrm>
          <a:solidFill>
            <a:schemeClr val="bg2"/>
          </a:solidFill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1700" b="1" dirty="0" smtClean="0"/>
              <a:t>1. </a:t>
            </a:r>
            <a:r>
              <a:rPr lang="en-US" sz="1700" b="1" dirty="0" err="1" smtClean="0"/>
              <a:t>Peserta</a:t>
            </a:r>
            <a:endParaRPr lang="en-US" sz="1700" b="1" dirty="0" smtClean="0"/>
          </a:p>
          <a:p>
            <a:pPr marL="234950" indent="0" algn="just">
              <a:buFont typeface="Wingdings" pitchFamily="2" charset="2"/>
              <a:buNone/>
              <a:defRPr/>
            </a:pPr>
            <a:r>
              <a:rPr lang="en-US" sz="1700" b="1" dirty="0" err="1" smtClean="0"/>
              <a:t>Seluruh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Pegawai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Persyarikatan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Muhammadiyah</a:t>
            </a:r>
            <a:r>
              <a:rPr lang="en-US" sz="1700" b="1" dirty="0" smtClean="0"/>
              <a:t> s</a:t>
            </a:r>
            <a:r>
              <a:rPr lang="id-ID" sz="1700" b="1" dirty="0" smtClean="0"/>
              <a:t>e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Jawa</a:t>
            </a:r>
            <a:r>
              <a:rPr lang="en-US" sz="1700" b="1" dirty="0" smtClean="0"/>
              <a:t> Barat. (</a:t>
            </a:r>
            <a:r>
              <a:rPr lang="en-US" sz="1700" b="1" dirty="0" err="1" smtClean="0"/>
              <a:t>termasuk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kepesertaa</a:t>
            </a:r>
            <a:r>
              <a:rPr lang="id-ID" sz="1700" b="1" dirty="0" smtClean="0"/>
              <a:t>n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Anggota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Muhammadiyah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secara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perseorangan</a:t>
            </a:r>
            <a:r>
              <a:rPr lang="en-US" sz="1700" b="1" dirty="0" smtClean="0"/>
              <a:t> </a:t>
            </a:r>
            <a:r>
              <a:rPr lang="id-ID" sz="1700" b="1" dirty="0" smtClean="0"/>
              <a:t>dan</a:t>
            </a:r>
            <a:r>
              <a:rPr lang="en-US" sz="1700" b="1" dirty="0" smtClean="0"/>
              <a:t> </a:t>
            </a:r>
            <a:r>
              <a:rPr lang="id-ID" sz="1700" b="1" dirty="0" smtClean="0"/>
              <a:t>Pimpinan Pesyarikatan</a:t>
            </a:r>
            <a:r>
              <a:rPr lang="en-US" sz="1700" b="1" dirty="0" smtClean="0"/>
              <a:t> P</a:t>
            </a:r>
            <a:r>
              <a:rPr lang="id-ID" sz="1700" b="1" dirty="0" smtClean="0"/>
              <a:t>W</a:t>
            </a:r>
            <a:r>
              <a:rPr lang="en-US" sz="1700" b="1" dirty="0" smtClean="0"/>
              <a:t>M, PDM, P</a:t>
            </a:r>
            <a:r>
              <a:rPr lang="id-ID" sz="1700" b="1" dirty="0" smtClean="0"/>
              <a:t>C</a:t>
            </a:r>
            <a:r>
              <a:rPr lang="en-US" sz="1700" b="1" dirty="0" smtClean="0"/>
              <a:t>M)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800" b="1" dirty="0" smtClean="0"/>
              <a:t> 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700" b="1" dirty="0" smtClean="0"/>
              <a:t>2. </a:t>
            </a:r>
            <a:r>
              <a:rPr lang="en-US" sz="1700" b="1" dirty="0" err="1" smtClean="0"/>
              <a:t>Syarat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Peserta</a:t>
            </a:r>
            <a:endParaRPr lang="en-US" sz="1700" b="1" dirty="0" smtClean="0"/>
          </a:p>
          <a:p>
            <a:pPr marL="512763" indent="-222250" algn="just">
              <a:buFont typeface="+mj-lt"/>
              <a:buAutoNum type="arabicPeriod"/>
              <a:defRPr/>
            </a:pPr>
            <a:r>
              <a:rPr lang="en-US" sz="1700" b="1" dirty="0" err="1" smtClean="0"/>
              <a:t>Setiap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Pegawai</a:t>
            </a:r>
            <a:r>
              <a:rPr lang="en-US" sz="1700" b="1" dirty="0" smtClean="0"/>
              <a:t> yang </a:t>
            </a:r>
            <a:r>
              <a:rPr lang="en-US" sz="1700" b="1" dirty="0" err="1" smtClean="0"/>
              <a:t>telah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diangkat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dan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ditetapkan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sebagai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Pegawai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oleh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Pimpinan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Persyarikatan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Muhammadiyah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melalui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Surat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Keputusan</a:t>
            </a:r>
            <a:r>
              <a:rPr lang="en-US" sz="1700" b="1" dirty="0" smtClean="0"/>
              <a:t>.</a:t>
            </a:r>
            <a:endParaRPr lang="id-ID" sz="1700" b="1" dirty="0" smtClean="0"/>
          </a:p>
          <a:p>
            <a:pPr marL="512763" indent="-222250" algn="just">
              <a:buFont typeface="+mj-lt"/>
              <a:buAutoNum type="arabicPeriod"/>
              <a:defRPr/>
            </a:pPr>
            <a:r>
              <a:rPr lang="en-US" sz="1700" b="1" dirty="0" err="1" smtClean="0"/>
              <a:t>Setiap</a:t>
            </a:r>
            <a:r>
              <a:rPr lang="en-US" sz="1700" b="1" dirty="0" smtClean="0"/>
              <a:t> </a:t>
            </a:r>
            <a:r>
              <a:rPr lang="id-ID" sz="1700" b="1" dirty="0" smtClean="0"/>
              <a:t>Pimpinan</a:t>
            </a:r>
            <a:r>
              <a:rPr lang="en-US" sz="1700" b="1" dirty="0" smtClean="0"/>
              <a:t> </a:t>
            </a:r>
            <a:r>
              <a:rPr lang="en-US" sz="1700" b="1" dirty="0"/>
              <a:t>yang </a:t>
            </a:r>
            <a:r>
              <a:rPr lang="en-US" sz="1700" b="1" dirty="0" err="1"/>
              <a:t>telah</a:t>
            </a:r>
            <a:r>
              <a:rPr lang="en-US" sz="1700" b="1" dirty="0"/>
              <a:t> </a:t>
            </a:r>
            <a:r>
              <a:rPr lang="en-US" sz="1700" b="1" dirty="0" err="1"/>
              <a:t>diangkat</a:t>
            </a:r>
            <a:r>
              <a:rPr lang="en-US" sz="1700" b="1" dirty="0"/>
              <a:t> </a:t>
            </a:r>
            <a:r>
              <a:rPr lang="en-US" sz="1700" b="1" dirty="0" err="1"/>
              <a:t>dan</a:t>
            </a:r>
            <a:r>
              <a:rPr lang="en-US" sz="1700" b="1" dirty="0"/>
              <a:t> </a:t>
            </a:r>
            <a:r>
              <a:rPr lang="en-US" sz="1700" b="1" dirty="0" err="1"/>
              <a:t>ditetapkan</a:t>
            </a:r>
            <a:r>
              <a:rPr lang="en-US" sz="1700" b="1" dirty="0"/>
              <a:t> </a:t>
            </a:r>
            <a:r>
              <a:rPr lang="en-US" sz="1700" b="1" dirty="0" err="1"/>
              <a:t>sebagai</a:t>
            </a:r>
            <a:r>
              <a:rPr lang="en-US" sz="1700" b="1" dirty="0"/>
              <a:t> </a:t>
            </a:r>
            <a:r>
              <a:rPr lang="en-US" sz="1700" b="1" dirty="0" err="1" smtClean="0"/>
              <a:t>Pimpinan</a:t>
            </a:r>
            <a:r>
              <a:rPr lang="en-US" sz="1700" b="1" dirty="0" smtClean="0"/>
              <a:t> </a:t>
            </a:r>
            <a:r>
              <a:rPr lang="en-US" sz="1700" b="1" dirty="0" err="1"/>
              <a:t>Persyarikatan</a:t>
            </a:r>
            <a:r>
              <a:rPr lang="en-US" sz="1700" b="1" dirty="0"/>
              <a:t> </a:t>
            </a:r>
            <a:r>
              <a:rPr lang="en-US" sz="1700" b="1" dirty="0" err="1"/>
              <a:t>Muhammadiyah</a:t>
            </a:r>
            <a:r>
              <a:rPr lang="en-US" sz="1700" b="1" dirty="0"/>
              <a:t> </a:t>
            </a:r>
            <a:r>
              <a:rPr lang="en-US" sz="1700" b="1" dirty="0" err="1"/>
              <a:t>melalui</a:t>
            </a:r>
            <a:r>
              <a:rPr lang="en-US" sz="1700" b="1" dirty="0"/>
              <a:t> </a:t>
            </a:r>
            <a:r>
              <a:rPr lang="en-US" sz="1700" b="1" dirty="0" err="1"/>
              <a:t>Surat</a:t>
            </a:r>
            <a:r>
              <a:rPr lang="en-US" sz="1700" b="1" dirty="0"/>
              <a:t> </a:t>
            </a:r>
            <a:r>
              <a:rPr lang="en-US" sz="1700" b="1" dirty="0" err="1" smtClean="0"/>
              <a:t>Keputusan</a:t>
            </a:r>
            <a:r>
              <a:rPr lang="en-US" sz="1700" b="1" dirty="0" smtClean="0"/>
              <a:t>.</a:t>
            </a:r>
            <a:endParaRPr lang="id-ID" sz="1700" b="1" dirty="0"/>
          </a:p>
          <a:p>
            <a:pPr marL="512763" indent="-222250" algn="just">
              <a:buFont typeface="+mj-lt"/>
              <a:buAutoNum type="arabicPeriod"/>
              <a:defRPr/>
            </a:pPr>
            <a:r>
              <a:rPr lang="en-GB" sz="1700" b="1" dirty="0" err="1" smtClean="0"/>
              <a:t>Tidak</a:t>
            </a:r>
            <a:r>
              <a:rPr lang="en-GB" sz="1700" b="1" dirty="0" smtClean="0"/>
              <a:t> </a:t>
            </a:r>
            <a:r>
              <a:rPr lang="en-GB" sz="1700" b="1" dirty="0" err="1" smtClean="0"/>
              <a:t>dapat</a:t>
            </a:r>
            <a:r>
              <a:rPr lang="en-GB" sz="1700" b="1" dirty="0" smtClean="0"/>
              <a:t> </a:t>
            </a:r>
            <a:r>
              <a:rPr lang="en-GB" sz="1700" b="1" dirty="0" err="1" smtClean="0"/>
              <a:t>mengundurkan</a:t>
            </a:r>
            <a:r>
              <a:rPr lang="en-GB" sz="1700" b="1" dirty="0" smtClean="0"/>
              <a:t> </a:t>
            </a:r>
            <a:r>
              <a:rPr lang="en-GB" sz="1700" b="1" dirty="0" err="1" smtClean="0"/>
              <a:t>diri</a:t>
            </a:r>
            <a:r>
              <a:rPr lang="en-GB" sz="1700" b="1" dirty="0" smtClean="0"/>
              <a:t> </a:t>
            </a:r>
            <a:r>
              <a:rPr lang="en-GB" sz="1700" b="1" dirty="0" err="1" smtClean="0"/>
              <a:t>atau</a:t>
            </a:r>
            <a:r>
              <a:rPr lang="en-GB" sz="1700" b="1" dirty="0" smtClean="0"/>
              <a:t> </a:t>
            </a:r>
            <a:r>
              <a:rPr lang="en-GB" sz="1700" b="1" dirty="0" err="1" smtClean="0"/>
              <a:t>menuntut</a:t>
            </a:r>
            <a:r>
              <a:rPr lang="en-GB" sz="1700" b="1" dirty="0" smtClean="0"/>
              <a:t> </a:t>
            </a:r>
            <a:r>
              <a:rPr lang="en-GB" sz="1700" b="1" dirty="0" err="1" smtClean="0"/>
              <a:t>haknya</a:t>
            </a:r>
            <a:r>
              <a:rPr lang="en-GB" sz="1700" b="1" dirty="0" smtClean="0"/>
              <a:t> </a:t>
            </a:r>
            <a:r>
              <a:rPr lang="en-GB" sz="1700" b="1" dirty="0" err="1" smtClean="0"/>
              <a:t>dari</a:t>
            </a:r>
            <a:r>
              <a:rPr lang="en-GB" sz="1700" b="1" dirty="0" smtClean="0"/>
              <a:t> Dana </a:t>
            </a:r>
            <a:r>
              <a:rPr lang="en-GB" sz="1700" b="1" dirty="0" err="1" smtClean="0"/>
              <a:t>Pensiun</a:t>
            </a:r>
            <a:r>
              <a:rPr lang="en-GB" sz="1700" b="1" dirty="0" smtClean="0"/>
              <a:t> </a:t>
            </a:r>
            <a:r>
              <a:rPr lang="en-GB" sz="1700" b="1" dirty="0" err="1" smtClean="0"/>
              <a:t>apabila</a:t>
            </a:r>
            <a:r>
              <a:rPr lang="en-GB" sz="1700" b="1" dirty="0" smtClean="0"/>
              <a:t> </a:t>
            </a:r>
            <a:r>
              <a:rPr lang="en-GB" sz="1700" b="1" dirty="0" err="1" smtClean="0"/>
              <a:t>masa</a:t>
            </a:r>
            <a:r>
              <a:rPr lang="en-GB" sz="1700" b="1" dirty="0" smtClean="0"/>
              <a:t> </a:t>
            </a:r>
            <a:r>
              <a:rPr lang="en-GB" sz="1700" b="1" dirty="0" err="1" smtClean="0"/>
              <a:t>kepesertaan</a:t>
            </a:r>
            <a:r>
              <a:rPr lang="en-GB" sz="1700" b="1" dirty="0" smtClean="0"/>
              <a:t> </a:t>
            </a:r>
            <a:r>
              <a:rPr lang="en-GB" sz="1700" b="1" dirty="0" err="1" smtClean="0"/>
              <a:t>kurang</a:t>
            </a:r>
            <a:r>
              <a:rPr lang="en-GB" sz="1700" b="1" dirty="0" smtClean="0"/>
              <a:t> </a:t>
            </a:r>
            <a:r>
              <a:rPr lang="en-GB" sz="1700" b="1" dirty="0" err="1" smtClean="0"/>
              <a:t>dari</a:t>
            </a:r>
            <a:r>
              <a:rPr lang="en-GB" sz="1700" b="1" dirty="0" smtClean="0"/>
              <a:t> </a:t>
            </a:r>
            <a:r>
              <a:rPr lang="id-ID" sz="1700" b="1" dirty="0" smtClean="0"/>
              <a:t>10</a:t>
            </a:r>
            <a:r>
              <a:rPr lang="en-GB" sz="1700" b="1" dirty="0" smtClean="0"/>
              <a:t> </a:t>
            </a:r>
            <a:r>
              <a:rPr lang="en-GB" sz="1700" b="1" dirty="0" err="1" smtClean="0"/>
              <a:t>tahun</a:t>
            </a:r>
            <a:r>
              <a:rPr lang="en-GB" sz="1700" b="1" dirty="0" smtClean="0"/>
              <a:t>.</a:t>
            </a:r>
          </a:p>
          <a:p>
            <a:pPr marL="512763" indent="-222250" algn="just">
              <a:buFont typeface="+mj-lt"/>
              <a:buAutoNum type="arabicPeriod"/>
              <a:defRPr/>
            </a:pPr>
            <a:r>
              <a:rPr lang="en-GB" sz="1700" b="1" dirty="0" err="1" smtClean="0"/>
              <a:t>Penundukan</a:t>
            </a:r>
            <a:r>
              <a:rPr lang="en-GB" sz="1700" b="1" dirty="0" smtClean="0"/>
              <a:t> </a:t>
            </a:r>
            <a:r>
              <a:rPr lang="en-GB" sz="1700" b="1" dirty="0" err="1" smtClean="0"/>
              <a:t>diri</a:t>
            </a:r>
            <a:r>
              <a:rPr lang="en-GB" sz="1700" b="1" dirty="0" smtClean="0"/>
              <a:t> </a:t>
            </a:r>
            <a:r>
              <a:rPr lang="en-GB" sz="1700" b="1" dirty="0" err="1" smtClean="0"/>
              <a:t>hak</a:t>
            </a:r>
            <a:r>
              <a:rPr lang="en-GB" sz="1700" b="1" dirty="0" smtClean="0"/>
              <a:t> </a:t>
            </a:r>
            <a:r>
              <a:rPr lang="en-GB" sz="1700" b="1" dirty="0" err="1" smtClean="0"/>
              <a:t>atas</a:t>
            </a:r>
            <a:r>
              <a:rPr lang="en-GB" sz="1700" b="1" dirty="0" smtClean="0"/>
              <a:t> Dana </a:t>
            </a:r>
            <a:r>
              <a:rPr lang="en-GB" sz="1700" b="1" dirty="0" err="1" smtClean="0"/>
              <a:t>Pensiun</a:t>
            </a:r>
            <a:r>
              <a:rPr lang="en-GB" sz="1700" b="1" dirty="0" smtClean="0"/>
              <a:t> </a:t>
            </a:r>
            <a:r>
              <a:rPr lang="en-GB" sz="1700" b="1" dirty="0" err="1" smtClean="0"/>
              <a:t>sesuai</a:t>
            </a:r>
            <a:r>
              <a:rPr lang="en-GB" sz="1700" b="1" dirty="0" smtClean="0"/>
              <a:t> </a:t>
            </a:r>
            <a:r>
              <a:rPr lang="en-GB" sz="1700" b="1" dirty="0" err="1" smtClean="0"/>
              <a:t>Peraturan</a:t>
            </a:r>
            <a:r>
              <a:rPr lang="en-GB" sz="1700" b="1" dirty="0" smtClean="0"/>
              <a:t> </a:t>
            </a:r>
            <a:r>
              <a:rPr lang="en-GB" sz="1700" b="1" dirty="0" err="1" smtClean="0"/>
              <a:t>Umum</a:t>
            </a:r>
            <a:r>
              <a:rPr lang="en-GB" sz="1700" b="1" dirty="0" smtClean="0"/>
              <a:t> Dana </a:t>
            </a:r>
            <a:r>
              <a:rPr lang="en-GB" sz="1700" b="1" dirty="0" err="1" smtClean="0"/>
              <a:t>Pensiun</a:t>
            </a:r>
            <a:r>
              <a:rPr lang="en-GB" sz="1700" b="1" dirty="0" smtClean="0"/>
              <a:t> yang </a:t>
            </a:r>
            <a:r>
              <a:rPr lang="en-GB" sz="1700" b="1" dirty="0" err="1" smtClean="0"/>
              <a:t>berlaku</a:t>
            </a:r>
            <a:r>
              <a:rPr lang="en-GB" sz="1700" b="1" dirty="0" smtClean="0"/>
              <a:t> </a:t>
            </a:r>
            <a:r>
              <a:rPr lang="en-GB" sz="1700" b="1" dirty="0" err="1" smtClean="0"/>
              <a:t>di</a:t>
            </a:r>
            <a:r>
              <a:rPr lang="en-GB" sz="1700" b="1" dirty="0" smtClean="0"/>
              <a:t> DAPENSIMU. (</a:t>
            </a:r>
            <a:r>
              <a:rPr lang="en-GB" sz="1700" b="1" dirty="0" err="1" smtClean="0"/>
              <a:t>sesuai</a:t>
            </a:r>
            <a:r>
              <a:rPr lang="en-GB" sz="1700" b="1" dirty="0" smtClean="0"/>
              <a:t> </a:t>
            </a:r>
            <a:r>
              <a:rPr lang="en-GB" sz="1700" b="1" dirty="0" err="1" smtClean="0"/>
              <a:t>masa</a:t>
            </a:r>
            <a:r>
              <a:rPr lang="en-GB" sz="1700" b="1" dirty="0" smtClean="0"/>
              <a:t> </a:t>
            </a:r>
            <a:r>
              <a:rPr lang="en-GB" sz="1700" b="1" dirty="0" err="1" smtClean="0"/>
              <a:t>kepesertaan</a:t>
            </a:r>
            <a:r>
              <a:rPr lang="en-GB" sz="1700" b="1" dirty="0" smtClean="0"/>
              <a:t>)</a:t>
            </a:r>
            <a:endParaRPr lang="en-US" sz="1700" b="1" dirty="0" smtClean="0"/>
          </a:p>
          <a:p>
            <a:pPr>
              <a:buFont typeface="Wingdings" pitchFamily="2" charset="2"/>
              <a:buNone/>
              <a:defRPr/>
            </a:pPr>
            <a:endParaRPr lang="en-US" sz="17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600" smtClean="0">
                <a:latin typeface="Arial Rounded MT Bold" pitchFamily="34" charset="0"/>
              </a:rPr>
              <a:t>KEWAJIBAN KEPESERTAAN</a:t>
            </a:r>
            <a:endParaRPr lang="en-US" sz="3600" smtClean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412875"/>
            <a:ext cx="8358188" cy="5111750"/>
          </a:xfrm>
          <a:solidFill>
            <a:schemeClr val="bg2"/>
          </a:solidFill>
        </p:spPr>
        <p:txBody>
          <a:bodyPr/>
          <a:lstStyle/>
          <a:p>
            <a:pPr algn="just">
              <a:buFont typeface="Wingdings" pitchFamily="2" charset="2"/>
              <a:buNone/>
              <a:defRPr/>
            </a:pPr>
            <a:r>
              <a:rPr lang="en-US" sz="2800" dirty="0" smtClean="0"/>
              <a:t>1.</a:t>
            </a:r>
            <a:r>
              <a:rPr lang="id-ID" sz="2800" dirty="0" smtClean="0"/>
              <a:t>	</a:t>
            </a:r>
            <a:r>
              <a:rPr lang="en-US" sz="2800" dirty="0" err="1" smtClean="0"/>
              <a:t>Setiap</a:t>
            </a:r>
            <a:r>
              <a:rPr lang="en-US" sz="2800" dirty="0" smtClean="0"/>
              <a:t> </a:t>
            </a:r>
            <a:r>
              <a:rPr lang="en-US" sz="2800" dirty="0" err="1" smtClean="0"/>
              <a:t>peserta</a:t>
            </a:r>
            <a:r>
              <a:rPr lang="en-US" sz="2800" dirty="0" smtClean="0"/>
              <a:t> </a:t>
            </a:r>
            <a:r>
              <a:rPr lang="en-US" sz="2800" dirty="0" err="1" smtClean="0"/>
              <a:t>wajib</a:t>
            </a:r>
            <a:r>
              <a:rPr lang="en-US" sz="2800" dirty="0" smtClean="0"/>
              <a:t> </a:t>
            </a:r>
            <a:r>
              <a:rPr lang="en-US" sz="2800" dirty="0" err="1" smtClean="0"/>
              <a:t>membayar</a:t>
            </a:r>
            <a:r>
              <a:rPr lang="en-US" sz="2800" dirty="0" smtClean="0"/>
              <a:t> </a:t>
            </a:r>
            <a:r>
              <a:rPr lang="en-US" sz="2800" dirty="0" err="1" smtClean="0"/>
              <a:t>iuran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penghasilan</a:t>
            </a:r>
            <a:r>
              <a:rPr lang="en-US" sz="2800" dirty="0" smtClean="0"/>
              <a:t> </a:t>
            </a:r>
            <a:r>
              <a:rPr lang="en-US" sz="2800" dirty="0" err="1" smtClean="0"/>
              <a:t>dasar</a:t>
            </a:r>
            <a:r>
              <a:rPr lang="en-US" sz="2800" dirty="0" smtClean="0"/>
              <a:t> </a:t>
            </a:r>
            <a:r>
              <a:rPr lang="en-US" sz="2800" dirty="0" err="1" smtClean="0"/>
              <a:t>setiap</a:t>
            </a:r>
            <a:r>
              <a:rPr lang="en-US" sz="2800" dirty="0" smtClean="0"/>
              <a:t> </a:t>
            </a:r>
            <a:r>
              <a:rPr lang="en-US" sz="2800" dirty="0" err="1" smtClean="0"/>
              <a:t>bulan</a:t>
            </a:r>
            <a:r>
              <a:rPr lang="en-US" sz="2800" dirty="0" smtClean="0"/>
              <a:t> </a:t>
            </a:r>
            <a:r>
              <a:rPr lang="en-US" sz="2800" dirty="0" err="1" smtClean="0"/>
              <a:t>sebesar</a:t>
            </a:r>
            <a:r>
              <a:rPr lang="en-US" sz="2800" dirty="0" smtClean="0"/>
              <a:t> </a:t>
            </a:r>
            <a:r>
              <a:rPr lang="id-ID" sz="2800" dirty="0" smtClean="0"/>
              <a:t>          Rp. </a:t>
            </a:r>
            <a:r>
              <a:rPr lang="en-US" sz="2800" dirty="0" smtClean="0"/>
              <a:t>5</a:t>
            </a:r>
            <a:r>
              <a:rPr lang="id-ID" sz="2800" dirty="0" smtClean="0"/>
              <a:t>5</a:t>
            </a:r>
            <a:r>
              <a:rPr lang="en-US" sz="2800" dirty="0" smtClean="0"/>
              <a:t>.000 (lima </a:t>
            </a:r>
            <a:r>
              <a:rPr lang="en-US" sz="2800" dirty="0" err="1" smtClean="0"/>
              <a:t>puluh</a:t>
            </a:r>
            <a:r>
              <a:rPr lang="id-ID" sz="2800" dirty="0" smtClean="0"/>
              <a:t> lima</a:t>
            </a:r>
            <a:r>
              <a:rPr lang="en-US" sz="2800" dirty="0" smtClean="0"/>
              <a:t> </a:t>
            </a:r>
            <a:r>
              <a:rPr lang="en-US" sz="2800" dirty="0" err="1" smtClean="0"/>
              <a:t>ribu</a:t>
            </a:r>
            <a:r>
              <a:rPr lang="en-US" sz="2800" dirty="0" smtClean="0"/>
              <a:t> rupiah) </a:t>
            </a:r>
            <a:r>
              <a:rPr lang="en-US" sz="2800" dirty="0" err="1" smtClean="0"/>
              <a:t>setiap</a:t>
            </a:r>
            <a:r>
              <a:rPr lang="en-US" sz="2800" dirty="0" smtClean="0"/>
              <a:t> </a:t>
            </a:r>
            <a:r>
              <a:rPr lang="en-US" sz="2800" dirty="0" err="1" smtClean="0"/>
              <a:t>bulan</a:t>
            </a:r>
            <a:r>
              <a:rPr lang="en-US" sz="2800" dirty="0" smtClean="0"/>
              <a:t>. 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en-US" sz="2800" dirty="0" smtClean="0"/>
              <a:t>2. </a:t>
            </a:r>
            <a:r>
              <a:rPr lang="en-US" sz="2800" dirty="0" err="1" smtClean="0"/>
              <a:t>Amal</a:t>
            </a:r>
            <a:r>
              <a:rPr lang="en-US" sz="2800" dirty="0" smtClean="0"/>
              <a:t> Usaha </a:t>
            </a:r>
            <a:r>
              <a:rPr lang="en-US" sz="2800" dirty="0" err="1" smtClean="0"/>
              <a:t>wajib</a:t>
            </a:r>
            <a:r>
              <a:rPr lang="en-US" sz="2800" dirty="0" smtClean="0"/>
              <a:t> </a:t>
            </a:r>
            <a:r>
              <a:rPr lang="en-US" sz="2800" dirty="0" err="1" smtClean="0"/>
              <a:t>membayar</a:t>
            </a:r>
            <a:r>
              <a:rPr lang="en-US" sz="2800" dirty="0" smtClean="0"/>
              <a:t> </a:t>
            </a:r>
            <a:r>
              <a:rPr lang="en-US" sz="2800" dirty="0" err="1" smtClean="0"/>
              <a:t>iuran</a:t>
            </a:r>
            <a:r>
              <a:rPr lang="en-US" sz="2800" dirty="0" smtClean="0"/>
              <a:t> </a:t>
            </a:r>
            <a:r>
              <a:rPr lang="en-US" sz="2800" dirty="0" err="1" smtClean="0"/>
              <a:t>penghargaan</a:t>
            </a:r>
            <a:r>
              <a:rPr lang="en-US" sz="2800" dirty="0" smtClean="0"/>
              <a:t> minimum </a:t>
            </a:r>
            <a:r>
              <a:rPr lang="en-US" sz="2800" dirty="0" err="1" smtClean="0"/>
              <a:t>sebesar</a:t>
            </a:r>
            <a:r>
              <a:rPr lang="en-US" sz="2800" dirty="0" smtClean="0"/>
              <a:t> </a:t>
            </a:r>
            <a:r>
              <a:rPr lang="id-ID" sz="2800" dirty="0" smtClean="0"/>
              <a:t>Rp. 33</a:t>
            </a:r>
            <a:r>
              <a:rPr lang="en-US" sz="2800" dirty="0" smtClean="0"/>
              <a:t>.000 (</a:t>
            </a:r>
            <a:r>
              <a:rPr lang="id-ID" sz="2800" dirty="0" smtClean="0"/>
              <a:t>tiga puluh tiga</a:t>
            </a:r>
            <a:r>
              <a:rPr lang="en-US" sz="2800" dirty="0" smtClean="0"/>
              <a:t> </a:t>
            </a:r>
            <a:r>
              <a:rPr lang="en-US" sz="2800" dirty="0" err="1" smtClean="0"/>
              <a:t>ribu</a:t>
            </a:r>
            <a:r>
              <a:rPr lang="en-US" sz="2800" dirty="0" smtClean="0"/>
              <a:t> rupiah) </a:t>
            </a:r>
            <a:r>
              <a:rPr lang="en-US" sz="2800" dirty="0" err="1" smtClean="0"/>
              <a:t>perbulan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setiap</a:t>
            </a:r>
            <a:r>
              <a:rPr lang="en-US" sz="2800" dirty="0" smtClean="0"/>
              <a:t> </a:t>
            </a:r>
            <a:r>
              <a:rPr lang="en-US" sz="2800" dirty="0" err="1" smtClean="0"/>
              <a:t>pegawai</a:t>
            </a:r>
            <a:r>
              <a:rPr lang="en-US" sz="2800" dirty="0" smtClean="0"/>
              <a:t>. 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id-ID" sz="2800" dirty="0" smtClean="0"/>
              <a:t>3</a:t>
            </a:r>
            <a:r>
              <a:rPr lang="en-US" sz="2800" dirty="0" smtClean="0"/>
              <a:t>.</a:t>
            </a:r>
            <a:r>
              <a:rPr lang="id-ID" sz="2800" dirty="0" smtClean="0"/>
              <a:t>	PWM, PDM, PCM</a:t>
            </a:r>
            <a:r>
              <a:rPr lang="en-US" sz="2800" dirty="0" smtClean="0"/>
              <a:t> </a:t>
            </a:r>
            <a:r>
              <a:rPr lang="en-US" sz="2800" dirty="0" err="1"/>
              <a:t>wajib</a:t>
            </a:r>
            <a:r>
              <a:rPr lang="en-US" sz="2800" dirty="0"/>
              <a:t> </a:t>
            </a:r>
            <a:r>
              <a:rPr lang="en-US" sz="2800" dirty="0" err="1"/>
              <a:t>membayar</a:t>
            </a:r>
            <a:r>
              <a:rPr lang="en-US" sz="2800" dirty="0"/>
              <a:t> </a:t>
            </a:r>
            <a:r>
              <a:rPr lang="en-US" sz="2800" dirty="0" err="1"/>
              <a:t>iuran</a:t>
            </a:r>
            <a:r>
              <a:rPr lang="en-US" sz="2800" dirty="0"/>
              <a:t> </a:t>
            </a:r>
            <a:r>
              <a:rPr lang="id-ID" sz="2800" dirty="0" smtClean="0"/>
              <a:t>kepesertaan pleno pimpinan</a:t>
            </a:r>
            <a:r>
              <a:rPr lang="en-US" sz="2800" dirty="0" smtClean="0"/>
              <a:t> </a:t>
            </a:r>
            <a:r>
              <a:rPr lang="en-US" sz="2800" dirty="0" err="1" smtClean="0"/>
              <a:t>sebesar</a:t>
            </a:r>
            <a:r>
              <a:rPr lang="en-US" sz="2800" dirty="0" smtClean="0"/>
              <a:t> </a:t>
            </a:r>
            <a:r>
              <a:rPr lang="id-ID" sz="2800" dirty="0"/>
              <a:t>Rp. </a:t>
            </a:r>
            <a:r>
              <a:rPr lang="id-ID" sz="2800" dirty="0" smtClean="0"/>
              <a:t>88</a:t>
            </a:r>
            <a:r>
              <a:rPr lang="en-US" sz="2800" dirty="0" smtClean="0"/>
              <a:t>.000 (</a:t>
            </a:r>
            <a:r>
              <a:rPr lang="id-ID" sz="2800" dirty="0" smtClean="0"/>
              <a:t>delapan </a:t>
            </a:r>
            <a:r>
              <a:rPr lang="id-ID" sz="2800" dirty="0"/>
              <a:t>puluh </a:t>
            </a:r>
            <a:r>
              <a:rPr lang="id-ID" sz="2800" dirty="0" smtClean="0"/>
              <a:t>delapan</a:t>
            </a:r>
            <a:r>
              <a:rPr lang="en-US" sz="2800" dirty="0" smtClean="0"/>
              <a:t> </a:t>
            </a:r>
            <a:r>
              <a:rPr lang="en-US" sz="2800" dirty="0" err="1"/>
              <a:t>ribu</a:t>
            </a:r>
            <a:r>
              <a:rPr lang="en-US" sz="2800" dirty="0"/>
              <a:t> rupiah) </a:t>
            </a:r>
            <a:r>
              <a:rPr lang="en-US" sz="2800" dirty="0" err="1"/>
              <a:t>perbulan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 smtClean="0"/>
              <a:t>setiap</a:t>
            </a:r>
            <a:r>
              <a:rPr lang="en-US" sz="2800" dirty="0" smtClean="0"/>
              <a:t> </a:t>
            </a:r>
            <a:r>
              <a:rPr lang="id-ID" sz="2800" dirty="0" smtClean="0"/>
              <a:t>person </a:t>
            </a:r>
            <a:r>
              <a:rPr lang="id-ID" sz="2800" dirty="0"/>
              <a:t>pimpinan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000" smtClean="0">
                <a:latin typeface="Arial Rounded MT Bold" pitchFamily="34" charset="0"/>
              </a:rPr>
              <a:t>IURAN &amp; ALOKASINYA</a:t>
            </a:r>
            <a:endParaRPr lang="en-US" sz="4000" smtClean="0">
              <a:latin typeface="Arial Rounded MT Bold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9388" y="1341438"/>
            <a:ext cx="8785225" cy="5373687"/>
          </a:xfrm>
          <a:solidFill>
            <a:schemeClr val="tx2"/>
          </a:solidFill>
        </p:spPr>
        <p:txBody>
          <a:bodyPr/>
          <a:lstStyle/>
          <a:p>
            <a:pPr algn="just">
              <a:buFont typeface="Wingdings" pitchFamily="2" charset="2"/>
              <a:buNone/>
              <a:defRPr/>
            </a:pPr>
            <a:r>
              <a:rPr lang="en-US" sz="2100" dirty="0" smtClean="0">
                <a:effectLst/>
              </a:rPr>
              <a:t>1. </a:t>
            </a:r>
            <a:r>
              <a:rPr lang="id-ID" sz="2100" dirty="0" smtClean="0">
                <a:effectLst/>
              </a:rPr>
              <a:t>Iuran</a:t>
            </a:r>
            <a:r>
              <a:rPr lang="en-US" sz="2100" dirty="0" smtClean="0">
                <a:effectLst/>
              </a:rPr>
              <a:t> </a:t>
            </a:r>
            <a:r>
              <a:rPr lang="id-ID" sz="2100" dirty="0" smtClean="0">
                <a:effectLst/>
              </a:rPr>
              <a:t>P</a:t>
            </a:r>
            <a:r>
              <a:rPr lang="en-US" sz="2100" dirty="0" err="1" smtClean="0">
                <a:effectLst/>
              </a:rPr>
              <a:t>eserta</a:t>
            </a:r>
            <a:r>
              <a:rPr lang="en-US" sz="2100" dirty="0" smtClean="0">
                <a:effectLst/>
              </a:rPr>
              <a:t> R</a:t>
            </a:r>
            <a:r>
              <a:rPr lang="id-ID" sz="2100" dirty="0" smtClean="0">
                <a:effectLst/>
              </a:rPr>
              <a:t>p.</a:t>
            </a:r>
            <a:r>
              <a:rPr lang="en-US" sz="2100" dirty="0" smtClean="0">
                <a:effectLst/>
              </a:rPr>
              <a:t> 5</a:t>
            </a:r>
            <a:r>
              <a:rPr lang="id-ID" sz="2100" dirty="0" smtClean="0">
                <a:effectLst/>
              </a:rPr>
              <a:t>5</a:t>
            </a:r>
            <a:r>
              <a:rPr lang="en-US" sz="2100" dirty="0" smtClean="0">
                <a:effectLst/>
              </a:rPr>
              <a:t>.000 p</a:t>
            </a:r>
            <a:r>
              <a:rPr lang="id-ID" sz="2100" dirty="0" smtClean="0">
                <a:effectLst/>
              </a:rPr>
              <a:t>er</a:t>
            </a:r>
            <a:r>
              <a:rPr lang="en-US" sz="2100" dirty="0" err="1" smtClean="0">
                <a:effectLst/>
              </a:rPr>
              <a:t>bulan</a:t>
            </a:r>
            <a:r>
              <a:rPr lang="en-US" sz="2100" dirty="0" smtClean="0">
                <a:effectLst/>
              </a:rPr>
              <a:t>.</a:t>
            </a:r>
            <a:endParaRPr lang="id-ID" sz="2100" dirty="0" smtClean="0">
              <a:effectLst/>
            </a:endParaRPr>
          </a:p>
          <a:p>
            <a:pPr marL="2247900" indent="-1892300" algn="just">
              <a:buFont typeface="Wingdings" pitchFamily="2" charset="2"/>
              <a:buNone/>
              <a:tabLst>
                <a:tab pos="990600" algn="l"/>
                <a:tab pos="2247900" algn="l"/>
              </a:tabLst>
              <a:defRPr/>
            </a:pPr>
            <a:r>
              <a:rPr lang="id-ID" sz="2100" dirty="0" smtClean="0">
                <a:effectLst/>
              </a:rPr>
              <a:t>Rp.	50.000,- 	Iuran Simpanan di kelola DPLK BRI</a:t>
            </a:r>
          </a:p>
          <a:p>
            <a:pPr marL="2247900" indent="-1892300" algn="just">
              <a:buFont typeface="Wingdings" pitchFamily="2" charset="2"/>
              <a:buNone/>
              <a:tabLst>
                <a:tab pos="1168400" algn="l"/>
                <a:tab pos="2247900" algn="l"/>
              </a:tabLst>
              <a:defRPr/>
            </a:pPr>
            <a:r>
              <a:rPr lang="id-ID" sz="2100" dirty="0">
                <a:effectLst/>
              </a:rPr>
              <a:t>Rp. </a:t>
            </a:r>
            <a:r>
              <a:rPr lang="id-ID" sz="2100" dirty="0" smtClean="0">
                <a:effectLst/>
              </a:rPr>
              <a:t>   2.000</a:t>
            </a:r>
            <a:r>
              <a:rPr lang="id-ID" sz="2100" dirty="0">
                <a:effectLst/>
              </a:rPr>
              <a:t>,- </a:t>
            </a:r>
            <a:r>
              <a:rPr lang="id-ID" sz="2100" dirty="0" smtClean="0">
                <a:effectLst/>
              </a:rPr>
              <a:t>	Administrasi Simpanan </a:t>
            </a:r>
            <a:r>
              <a:rPr lang="id-ID" sz="2100" dirty="0">
                <a:effectLst/>
              </a:rPr>
              <a:t>Kepesertaan pada DPLK BRI </a:t>
            </a:r>
            <a:r>
              <a:rPr lang="id-ID" sz="2100" dirty="0" smtClean="0">
                <a:effectLst/>
              </a:rPr>
              <a:t>  </a:t>
            </a:r>
            <a:endParaRPr lang="id-ID" sz="2100" dirty="0">
              <a:effectLst/>
            </a:endParaRPr>
          </a:p>
          <a:p>
            <a:pPr marL="2247900" indent="-1892300" algn="just">
              <a:buFont typeface="Wingdings" pitchFamily="2" charset="2"/>
              <a:buNone/>
              <a:tabLst>
                <a:tab pos="1168400" algn="l"/>
                <a:tab pos="2247900" algn="l"/>
              </a:tabLst>
              <a:defRPr/>
            </a:pPr>
            <a:r>
              <a:rPr lang="id-ID" sz="2100" dirty="0">
                <a:effectLst/>
              </a:rPr>
              <a:t>Rp. </a:t>
            </a:r>
            <a:r>
              <a:rPr lang="id-ID" sz="2100" dirty="0" smtClean="0">
                <a:effectLst/>
              </a:rPr>
              <a:t>   2.000</a:t>
            </a:r>
            <a:r>
              <a:rPr lang="id-ID" sz="2100" dirty="0">
                <a:effectLst/>
              </a:rPr>
              <a:t>,- </a:t>
            </a:r>
            <a:r>
              <a:rPr lang="id-ID" sz="2100" dirty="0" smtClean="0">
                <a:effectLst/>
              </a:rPr>
              <a:t>	Iuran </a:t>
            </a:r>
            <a:r>
              <a:rPr lang="id-ID" sz="2100" dirty="0">
                <a:effectLst/>
              </a:rPr>
              <a:t>Simpanan </a:t>
            </a:r>
            <a:r>
              <a:rPr lang="id-ID" sz="2100" dirty="0" smtClean="0">
                <a:effectLst/>
              </a:rPr>
              <a:t>Dana Tali Kasih </a:t>
            </a:r>
            <a:r>
              <a:rPr lang="id-ID" sz="2100" dirty="0">
                <a:effectLst/>
              </a:rPr>
              <a:t>di kelola</a:t>
            </a:r>
            <a:r>
              <a:rPr lang="id-ID" sz="2100" dirty="0" smtClean="0">
                <a:effectLst/>
              </a:rPr>
              <a:t> </a:t>
            </a:r>
            <a:r>
              <a:rPr lang="id-ID" sz="2100" dirty="0">
                <a:effectLst/>
              </a:rPr>
              <a:t>DaPenSyMu </a:t>
            </a:r>
            <a:r>
              <a:rPr lang="id-ID" sz="2100" dirty="0" smtClean="0">
                <a:effectLst/>
              </a:rPr>
              <a:t>Jabar</a:t>
            </a:r>
          </a:p>
          <a:p>
            <a:pPr marL="2247900" indent="-1892300" algn="just">
              <a:buFont typeface="Wingdings" pitchFamily="2" charset="2"/>
              <a:buNone/>
              <a:tabLst>
                <a:tab pos="1168400" algn="l"/>
                <a:tab pos="2247900" algn="l"/>
              </a:tabLst>
              <a:defRPr/>
            </a:pPr>
            <a:r>
              <a:rPr lang="id-ID" sz="2100" dirty="0" smtClean="0">
                <a:effectLst/>
              </a:rPr>
              <a:t>Rp</a:t>
            </a:r>
            <a:r>
              <a:rPr lang="id-ID" sz="2100" dirty="0">
                <a:effectLst/>
              </a:rPr>
              <a:t>.    </a:t>
            </a:r>
            <a:r>
              <a:rPr lang="id-ID" sz="2100" dirty="0" smtClean="0">
                <a:effectLst/>
              </a:rPr>
              <a:t>1.000</a:t>
            </a:r>
            <a:r>
              <a:rPr lang="id-ID" sz="2100" dirty="0">
                <a:effectLst/>
              </a:rPr>
              <a:t>,- 	Administrasi Simpanan Kepesertaan pada </a:t>
            </a:r>
            <a:r>
              <a:rPr lang="id-ID" sz="2100" dirty="0" smtClean="0">
                <a:effectLst/>
              </a:rPr>
              <a:t>DaPenSyMu </a:t>
            </a:r>
            <a:r>
              <a:rPr lang="id-ID" sz="2100" dirty="0">
                <a:effectLst/>
              </a:rPr>
              <a:t>Jabar</a:t>
            </a:r>
            <a:endParaRPr lang="id-ID" sz="2100" dirty="0" smtClean="0">
              <a:effectLst/>
            </a:endParaRPr>
          </a:p>
          <a:p>
            <a:pPr algn="just">
              <a:buFont typeface="Wingdings" pitchFamily="2" charset="2"/>
              <a:buNone/>
              <a:defRPr/>
            </a:pPr>
            <a:r>
              <a:rPr lang="en-US" sz="2100" dirty="0" smtClean="0">
                <a:effectLst/>
              </a:rPr>
              <a:t>2. </a:t>
            </a:r>
            <a:r>
              <a:rPr lang="id-ID" sz="2100" dirty="0" smtClean="0">
                <a:effectLst/>
              </a:rPr>
              <a:t>Iuran</a:t>
            </a:r>
            <a:r>
              <a:rPr lang="en-US" sz="2100" dirty="0" smtClean="0">
                <a:effectLst/>
              </a:rPr>
              <a:t> </a:t>
            </a:r>
            <a:r>
              <a:rPr lang="id-ID" sz="2100" dirty="0" smtClean="0">
                <a:effectLst/>
              </a:rPr>
              <a:t>AUM / Pemberi Kerja</a:t>
            </a:r>
            <a:r>
              <a:rPr lang="en-US" sz="2100" dirty="0" smtClean="0">
                <a:effectLst/>
              </a:rPr>
              <a:t> </a:t>
            </a:r>
            <a:r>
              <a:rPr lang="en-US" sz="2100" dirty="0">
                <a:effectLst/>
              </a:rPr>
              <a:t>R</a:t>
            </a:r>
            <a:r>
              <a:rPr lang="id-ID" sz="2100" dirty="0">
                <a:effectLst/>
              </a:rPr>
              <a:t>p.</a:t>
            </a:r>
            <a:r>
              <a:rPr lang="en-US" sz="2100" dirty="0">
                <a:effectLst/>
              </a:rPr>
              <a:t> </a:t>
            </a:r>
            <a:r>
              <a:rPr lang="en-US" sz="2100" dirty="0" smtClean="0">
                <a:effectLst/>
              </a:rPr>
              <a:t>3</a:t>
            </a:r>
            <a:r>
              <a:rPr lang="id-ID" sz="2100" dirty="0" smtClean="0">
                <a:effectLst/>
              </a:rPr>
              <a:t>3</a:t>
            </a:r>
            <a:r>
              <a:rPr lang="en-US" sz="2100" dirty="0" smtClean="0">
                <a:effectLst/>
              </a:rPr>
              <a:t>.000 </a:t>
            </a:r>
            <a:r>
              <a:rPr lang="en-US" sz="2100" dirty="0">
                <a:effectLst/>
              </a:rPr>
              <a:t>p</a:t>
            </a:r>
            <a:r>
              <a:rPr lang="id-ID" sz="2100" dirty="0">
                <a:effectLst/>
              </a:rPr>
              <a:t>er</a:t>
            </a:r>
            <a:r>
              <a:rPr lang="en-US" sz="2100" dirty="0" err="1">
                <a:effectLst/>
              </a:rPr>
              <a:t>bulan</a:t>
            </a:r>
            <a:r>
              <a:rPr lang="en-US" sz="2100" dirty="0">
                <a:effectLst/>
              </a:rPr>
              <a:t>.</a:t>
            </a:r>
            <a:endParaRPr lang="id-ID" sz="2100" dirty="0">
              <a:effectLst/>
            </a:endParaRPr>
          </a:p>
          <a:p>
            <a:pPr marL="2247900" indent="-1892300" algn="just">
              <a:buFont typeface="Wingdings" pitchFamily="2" charset="2"/>
              <a:buNone/>
              <a:tabLst>
                <a:tab pos="990600" algn="l"/>
                <a:tab pos="2247900" algn="l"/>
              </a:tabLst>
              <a:defRPr/>
            </a:pPr>
            <a:r>
              <a:rPr lang="id-ID" sz="2100" dirty="0">
                <a:effectLst/>
              </a:rPr>
              <a:t>Rp.	</a:t>
            </a:r>
            <a:r>
              <a:rPr lang="id-ID" sz="2100" dirty="0" smtClean="0">
                <a:effectLst/>
              </a:rPr>
              <a:t>30.000</a:t>
            </a:r>
            <a:r>
              <a:rPr lang="id-ID" sz="2100" dirty="0">
                <a:effectLst/>
              </a:rPr>
              <a:t>,- 	Iuran AUM / Pemberi Kerja</a:t>
            </a:r>
            <a:r>
              <a:rPr lang="id-ID" sz="2100" dirty="0" smtClean="0">
                <a:effectLst/>
              </a:rPr>
              <a:t> </a:t>
            </a:r>
            <a:r>
              <a:rPr lang="id-ID" sz="2100" dirty="0">
                <a:effectLst/>
              </a:rPr>
              <a:t>di kelola DaPenSyMu </a:t>
            </a:r>
            <a:r>
              <a:rPr lang="id-ID" sz="2100" dirty="0" smtClean="0">
                <a:effectLst/>
              </a:rPr>
              <a:t>Jabar</a:t>
            </a:r>
          </a:p>
          <a:p>
            <a:pPr marL="2247900" indent="-1892300" algn="just">
              <a:buFont typeface="Wingdings" pitchFamily="2" charset="2"/>
              <a:buNone/>
              <a:tabLst>
                <a:tab pos="990600" algn="l"/>
                <a:tab pos="2247900" algn="l"/>
              </a:tabLst>
              <a:defRPr/>
            </a:pPr>
            <a:r>
              <a:rPr lang="id-ID" sz="2100" dirty="0" smtClean="0">
                <a:effectLst/>
              </a:rPr>
              <a:t>Rp</a:t>
            </a:r>
            <a:r>
              <a:rPr lang="id-ID" sz="2100" dirty="0">
                <a:effectLst/>
              </a:rPr>
              <a:t>.    </a:t>
            </a:r>
            <a:r>
              <a:rPr lang="id-ID" sz="2100" dirty="0" smtClean="0">
                <a:effectLst/>
              </a:rPr>
              <a:t>3.000</a:t>
            </a:r>
            <a:r>
              <a:rPr lang="id-ID" sz="2100" dirty="0">
                <a:effectLst/>
              </a:rPr>
              <a:t>,- 	Administrasi Simpanan </a:t>
            </a:r>
            <a:r>
              <a:rPr lang="id-ID" sz="2100" dirty="0" smtClean="0">
                <a:effectLst/>
              </a:rPr>
              <a:t>AUM / Pemberi Kerja </a:t>
            </a:r>
            <a:r>
              <a:rPr lang="id-ID" sz="2100" dirty="0">
                <a:effectLst/>
              </a:rPr>
              <a:t>pada DaPenSyMu Jabar</a:t>
            </a:r>
            <a:endParaRPr lang="id-ID" sz="2100" dirty="0" smtClean="0">
              <a:effectLst/>
            </a:endParaRPr>
          </a:p>
          <a:p>
            <a:pPr algn="just">
              <a:buFont typeface="Wingdings" pitchFamily="2" charset="2"/>
              <a:buNone/>
              <a:defRPr/>
            </a:pPr>
            <a:r>
              <a:rPr lang="id-ID" sz="2100" dirty="0" smtClean="0">
                <a:effectLst/>
              </a:rPr>
              <a:t>3.	Iuran disetor ke </a:t>
            </a:r>
            <a:r>
              <a:rPr lang="id-ID" sz="2100" dirty="0">
                <a:effectLst/>
              </a:rPr>
              <a:t>No. Rekening 0389-01-000845-30-3 Bank BRI Cabang Bandung Martadinata, a.n BAPELA DAPENSYMU </a:t>
            </a:r>
            <a:r>
              <a:rPr lang="id-ID" sz="2100" dirty="0" smtClean="0">
                <a:effectLst/>
              </a:rPr>
              <a:t>JABAR melalui Nomor Rekening BRIVA AUM / PWM</a:t>
            </a:r>
            <a:r>
              <a:rPr lang="id-ID" sz="2100" dirty="0">
                <a:effectLst/>
              </a:rPr>
              <a:t>-A</a:t>
            </a:r>
            <a:r>
              <a:rPr lang="id-ID" sz="2100" dirty="0" smtClean="0">
                <a:effectLst/>
              </a:rPr>
              <a:t>, PDM</a:t>
            </a:r>
            <a:r>
              <a:rPr lang="id-ID" sz="2100" dirty="0">
                <a:effectLst/>
              </a:rPr>
              <a:t>-A</a:t>
            </a:r>
            <a:r>
              <a:rPr lang="id-ID" sz="2100" dirty="0" smtClean="0">
                <a:effectLst/>
              </a:rPr>
              <a:t>, PCM-A.</a:t>
            </a:r>
            <a:endParaRPr lang="en-US" sz="2100" dirty="0">
              <a:effectLst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01140809">
  <a:themeElements>
    <a:clrScheme name="">
      <a:dk1>
        <a:srgbClr val="000000"/>
      </a:dk1>
      <a:lt1>
        <a:srgbClr val="FFFFFF"/>
      </a:lt1>
      <a:dk2>
        <a:srgbClr val="B2B2B2"/>
      </a:dk2>
      <a:lt2>
        <a:srgbClr val="333333"/>
      </a:lt2>
      <a:accent1>
        <a:srgbClr val="FFFF99"/>
      </a:accent1>
      <a:accent2>
        <a:srgbClr val="FFCC99"/>
      </a:accent2>
      <a:accent3>
        <a:srgbClr val="D5D5D5"/>
      </a:accent3>
      <a:accent4>
        <a:srgbClr val="DADADA"/>
      </a:accent4>
      <a:accent5>
        <a:srgbClr val="FFFFCA"/>
      </a:accent5>
      <a:accent6>
        <a:srgbClr val="E7B98A"/>
      </a:accent6>
      <a:hlink>
        <a:srgbClr val="FF9933"/>
      </a:hlink>
      <a:folHlink>
        <a:srgbClr val="FF6600"/>
      </a:folHlink>
    </a:clrScheme>
    <a:fontScheme name="01140809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d-ID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d-ID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01140809 1">
        <a:dk1>
          <a:srgbClr val="333333"/>
        </a:dk1>
        <a:lt1>
          <a:srgbClr val="B2B2B2"/>
        </a:lt1>
        <a:dk2>
          <a:srgbClr val="FFFFFF"/>
        </a:dk2>
        <a:lt2>
          <a:srgbClr val="000000"/>
        </a:lt2>
        <a:accent1>
          <a:srgbClr val="FFFF99"/>
        </a:accent1>
        <a:accent2>
          <a:srgbClr val="FFCC99"/>
        </a:accent2>
        <a:accent3>
          <a:srgbClr val="D5D5D5"/>
        </a:accent3>
        <a:accent4>
          <a:srgbClr val="2A2A2A"/>
        </a:accent4>
        <a:accent5>
          <a:srgbClr val="FFFFCA"/>
        </a:accent5>
        <a:accent6>
          <a:srgbClr val="E7B98A"/>
        </a:accent6>
        <a:hlink>
          <a:srgbClr val="FF9933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01140809</Template>
  <TotalTime>2142</TotalTime>
  <Words>1455</Words>
  <Application>Microsoft Office PowerPoint</Application>
  <PresentationFormat>On-screen Show (4:3)</PresentationFormat>
  <Paragraphs>541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Times New Roman</vt:lpstr>
      <vt:lpstr>Arial</vt:lpstr>
      <vt:lpstr>Tahoma</vt:lpstr>
      <vt:lpstr>Wingdings</vt:lpstr>
      <vt:lpstr>Georgia</vt:lpstr>
      <vt:lpstr>Arial Rounded MT Bold</vt:lpstr>
      <vt:lpstr>Wingdings 3</vt:lpstr>
      <vt:lpstr>Calibri</vt:lpstr>
      <vt:lpstr>Traditional Arabic</vt:lpstr>
      <vt:lpstr>Arial Bold</vt:lpstr>
      <vt:lpstr>01140809</vt:lpstr>
      <vt:lpstr>PowerPoint Presentation</vt:lpstr>
      <vt:lpstr>PowerPoint Presentation</vt:lpstr>
      <vt:lpstr>PowerPoint Presentation</vt:lpstr>
      <vt:lpstr>Badan Pengelola Amanah DaPenSyMu Jabar</vt:lpstr>
      <vt:lpstr>Fungsi DaPenSyMu Jabar</vt:lpstr>
      <vt:lpstr>Norma DaPenSyMu Jabar</vt:lpstr>
      <vt:lpstr>KEPESERTAAN</vt:lpstr>
      <vt:lpstr>KEWAJIBAN KEPESERTAAN</vt:lpstr>
      <vt:lpstr>IURAN &amp; ALOKASINYA</vt:lpstr>
      <vt:lpstr>MANAJEMEN IURAN</vt:lpstr>
      <vt:lpstr>MASALAH  KETIDAK MUNGKINAN BERGABUNG DI DaPenSyMu</vt:lpstr>
      <vt:lpstr>USIA PENSIUN &amp; PENARIKAN MANFAAT PENSIUN</vt:lpstr>
      <vt:lpstr>PENDAFTARAN PESERTA PEGAWAI</vt:lpstr>
      <vt:lpstr>PowerPoint Presentation</vt:lpstr>
      <vt:lpstr>PENDAFTARAN PESERTA  PIMPINAN PWM-A, PDM-A, PCM-A</vt:lpstr>
      <vt:lpstr>HAK-HAK PESERTA</vt:lpstr>
      <vt:lpstr>PowerPoint Presentation</vt:lpstr>
      <vt:lpstr>PENGHARGAAN PERSYARIKATAN</vt:lpstr>
      <vt:lpstr>MANFAAT PENSIUN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DANA PENSIUN</dc:title>
  <dc:creator>Thomas</dc:creator>
  <cp:lastModifiedBy>AMUTSYSH</cp:lastModifiedBy>
  <cp:revision>218</cp:revision>
  <dcterms:created xsi:type="dcterms:W3CDTF">2006-04-30T01:26:55Z</dcterms:created>
  <dcterms:modified xsi:type="dcterms:W3CDTF">2019-03-04T11:14:23Z</dcterms:modified>
</cp:coreProperties>
</file>